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56"/>
  </p:notesMasterIdLst>
  <p:sldIdLst>
    <p:sldId id="256" r:id="rId2"/>
    <p:sldId id="257" r:id="rId3"/>
    <p:sldId id="428" r:id="rId4"/>
    <p:sldId id="429" r:id="rId5"/>
    <p:sldId id="433" r:id="rId6"/>
    <p:sldId id="430" r:id="rId7"/>
    <p:sldId id="486" r:id="rId8"/>
    <p:sldId id="487" r:id="rId9"/>
    <p:sldId id="488" r:id="rId10"/>
    <p:sldId id="491" r:id="rId11"/>
    <p:sldId id="489" r:id="rId12"/>
    <p:sldId id="490" r:id="rId13"/>
    <p:sldId id="492" r:id="rId14"/>
    <p:sldId id="431" r:id="rId15"/>
    <p:sldId id="432" r:id="rId16"/>
    <p:sldId id="435" r:id="rId17"/>
    <p:sldId id="436" r:id="rId18"/>
    <p:sldId id="439" r:id="rId19"/>
    <p:sldId id="501" r:id="rId20"/>
    <p:sldId id="437" r:id="rId21"/>
    <p:sldId id="438" r:id="rId22"/>
    <p:sldId id="440" r:id="rId23"/>
    <p:sldId id="441" r:id="rId24"/>
    <p:sldId id="442" r:id="rId25"/>
    <p:sldId id="443" r:id="rId26"/>
    <p:sldId id="502" r:id="rId27"/>
    <p:sldId id="503" r:id="rId28"/>
    <p:sldId id="507" r:id="rId29"/>
    <p:sldId id="504" r:id="rId30"/>
    <p:sldId id="505" r:id="rId31"/>
    <p:sldId id="506" r:id="rId32"/>
    <p:sldId id="444" r:id="rId33"/>
    <p:sldId id="446" r:id="rId34"/>
    <p:sldId id="445" r:id="rId35"/>
    <p:sldId id="508" r:id="rId36"/>
    <p:sldId id="447" r:id="rId37"/>
    <p:sldId id="448" r:id="rId38"/>
    <p:sldId id="449" r:id="rId39"/>
    <p:sldId id="450" r:id="rId40"/>
    <p:sldId id="451" r:id="rId41"/>
    <p:sldId id="452" r:id="rId42"/>
    <p:sldId id="453" r:id="rId43"/>
    <p:sldId id="454" r:id="rId44"/>
    <p:sldId id="455" r:id="rId45"/>
    <p:sldId id="456" r:id="rId46"/>
    <p:sldId id="509" r:id="rId47"/>
    <p:sldId id="457" r:id="rId48"/>
    <p:sldId id="510" r:id="rId49"/>
    <p:sldId id="459" r:id="rId50"/>
    <p:sldId id="460" r:id="rId51"/>
    <p:sldId id="461" r:id="rId52"/>
    <p:sldId id="479" r:id="rId53"/>
    <p:sldId id="480" r:id="rId54"/>
    <p:sldId id="320" r:id="rId55"/>
  </p:sldIdLst>
  <p:sldSz cx="9906000" cy="6858000" type="A4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ode New Roman" panose="020B0604020202020204" charset="0"/>
      <p:regular r:id="rId61"/>
    </p:embeddedFont>
    <p:embeddedFont>
      <p:font typeface="Gotham" panose="02000804030000020004" pitchFamily="50" charset="0"/>
      <p:bold r:id="rId62"/>
    </p:embeddedFont>
    <p:embeddedFont>
      <p:font typeface="Gotham Book" panose="02000603040000020004" pitchFamily="2" charset="0"/>
      <p:regular r:id="rId63"/>
      <p:italic r:id="rId64"/>
    </p:embeddedFont>
    <p:embeddedFont>
      <p:font typeface="Gotham Medium" panose="02000603030000020004" pitchFamily="2" charset="0"/>
      <p:regular r:id="rId6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433"/>
    <a:srgbClr val="FFFFFF"/>
    <a:srgbClr val="8C3836"/>
    <a:srgbClr val="00ABA9"/>
    <a:srgbClr val="008582"/>
    <a:srgbClr val="3C659D"/>
    <a:srgbClr val="A20025"/>
    <a:srgbClr val="668100"/>
    <a:srgbClr val="647687"/>
    <a:srgbClr val="877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2" autoAdjust="0"/>
    <p:restoredTop sz="94660"/>
  </p:normalViewPr>
  <p:slideViewPr>
    <p:cSldViewPr>
      <p:cViewPr varScale="1">
        <p:scale>
          <a:sx n="111" d="100"/>
          <a:sy n="111" d="100"/>
        </p:scale>
        <p:origin x="1266" y="10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9DA7A-FF37-4E06-83B5-C92103564C50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DAD3E-99F3-4FC4-8505-5984D568528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FA1261-807E-4A5A-8470-2D0F86F2574C}" type="slidenum">
              <a:rPr lang="en-US"/>
              <a:pPr/>
              <a:t>45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Example: a geographic map is a model. A model is designed for a specific purpose.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 e.g. a map to navigate does not include all details of the environment (houses etc), but only roads, highway numbers and distances</a:t>
            </a:r>
            <a:endParaRPr lang="fr-FR"/>
          </a:p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FA1261-807E-4A5A-8470-2D0F86F2574C}" type="slidenum">
              <a:rPr lang="en-US"/>
              <a:pPr/>
              <a:t>46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Example: a geographic map is a model. A model is designed for a specific purpose.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 e.g. a map to navigate does not include all details of the environment (houses etc), but only roads, highway numbers and distances</a:t>
            </a:r>
            <a:endParaRPr lang="fr-FR"/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4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6">
            <a:extLst>
              <a:ext uri="{FF2B5EF4-FFF2-40B4-BE49-F238E27FC236}">
                <a16:creationId xmlns:a16="http://schemas.microsoft.com/office/drawing/2014/main" id="{157EFC73-737A-4BD1-AE24-821D999C51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00"/>
                    </a14:imgEffect>
                    <a14:imgEffect>
                      <a14:brightnessContrast bright="51000" contras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7067" y="5137204"/>
            <a:ext cx="1568933" cy="17140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592796"/>
            <a:ext cx="9906000" cy="3672408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0" y="3429000"/>
            <a:ext cx="9906000" cy="1844824"/>
          </a:xfrm>
          <a:prstGeom prst="rect">
            <a:avLst/>
          </a:prstGeom>
          <a:solidFill>
            <a:srgbClr val="1B9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958985"/>
            <a:ext cx="8420100" cy="147002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Gotham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429000"/>
            <a:ext cx="6934200" cy="141500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2C51-7655-4BA5-9454-2FA93699DA4A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14338" name="AutoShape 2" descr="https://events-cms.s3.amazonaws.com/uploads/events/53909b2a298edf9b120001cc/event_files/document/53a1c5b2298edf89d7000224-n_essecbusinessschool_hd-png/N_EssecBusinessSchool_HD.png"/>
          <p:cNvSpPr>
            <a:spLocks noChangeAspect="1" noChangeArrowheads="1"/>
          </p:cNvSpPr>
          <p:nvPr/>
        </p:nvSpPr>
        <p:spPr bwMode="auto">
          <a:xfrm>
            <a:off x="155580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0915" y="260648"/>
            <a:ext cx="1035182" cy="96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Connector 11"/>
          <p:cNvCxnSpPr>
            <a:stCxn id="7" idx="1"/>
            <a:endCxn id="7" idx="3"/>
          </p:cNvCxnSpPr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66633" y="6597352"/>
            <a:ext cx="56925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Copyright © Arnaud De Bruyn   |   ESSEC Business School   |   debruyn@essec.edu</a:t>
            </a:r>
          </a:p>
        </p:txBody>
      </p:sp>
      <p:sp>
        <p:nvSpPr>
          <p:cNvPr id="18" name="AutoShape 2" descr="https://events-cms.s3.amazonaws.com/uploads/events/53909b2a298edf9b120001cc/event_files/document/53a1c5b2298edf89d7000224-n_essecbusinessschool_hd-png/N_EssecBusinessSchool_HD.png">
            <a:extLst>
              <a:ext uri="{FF2B5EF4-FFF2-40B4-BE49-F238E27FC236}">
                <a16:creationId xmlns:a16="http://schemas.microsoft.com/office/drawing/2014/main" id="{F4A1C5DC-9505-4DFD-9EED-3133C59315F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55581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22F93B64-7A5D-40A9-AA0E-A2966D64B4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0915" y="260648"/>
            <a:ext cx="1035182" cy="96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A542AB4-7045-4126-B405-E1BE711FC800}"/>
              </a:ext>
            </a:extLst>
          </p:cNvPr>
          <p:cNvCxnSpPr>
            <a:stCxn id="7" idx="1"/>
            <a:endCxn id="7" idx="3"/>
          </p:cNvCxnSpPr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E7F77E2-AD76-4DC8-96E7-C5812AE5E660}"/>
              </a:ext>
            </a:extLst>
          </p:cNvPr>
          <p:cNvSpPr txBox="1"/>
          <p:nvPr userDrawn="1"/>
        </p:nvSpPr>
        <p:spPr>
          <a:xfrm>
            <a:off x="2066633" y="6597352"/>
            <a:ext cx="56925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Copyright © Arnaud De Bruyn   |   ESSEC Business School   |   debruyn@essec.edu</a:t>
            </a:r>
          </a:p>
        </p:txBody>
      </p:sp>
    </p:spTree>
    <p:extLst>
      <p:ext uri="{BB962C8B-B14F-4D97-AF65-F5344CB8AC3E}">
        <p14:creationId xmlns:p14="http://schemas.microsoft.com/office/powerpoint/2010/main" val="390566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7295-120D-4E6D-82EB-3B469155AC22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5337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7FD9-E13A-44DB-8188-5870EB1BB577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21387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22BE-7CE8-4C35-9735-5F4DA694229A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29881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3E22-B693-416B-AB86-9C3DB0AD2F21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86593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6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4475-AF8E-4D13-85D5-38C590638CA8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33618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2A5E-B904-4660-B546-393C85236AE5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5069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7610-DBBC-49CD-8499-BCCBC1D4B3B3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90618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337" y="274649"/>
            <a:ext cx="2414588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578" y="274649"/>
            <a:ext cx="707866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D1BD-122E-4A73-B949-AE1BD8FBE9E3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565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A543-82E5-4C7C-91E7-049B0168D1EF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1B9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essec logo">
            <a:extLst>
              <a:ext uri="{FF2B5EF4-FFF2-40B4-BE49-F238E27FC236}">
                <a16:creationId xmlns:a16="http://schemas.microsoft.com/office/drawing/2014/main" id="{4C16A28B-B1C6-42B7-AD72-C3175BC1F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207" y="269206"/>
            <a:ext cx="1287586" cy="128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ED958E-AE52-4FB7-A267-3A06FA9DFC31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10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FFB643-9EB5-499D-8E88-67DB0FD29BC1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3589A-B3DB-467E-AB43-1708379828EC}"/>
              </a:ext>
            </a:extLst>
          </p:cNvPr>
          <p:cNvSpPr/>
          <p:nvPr/>
        </p:nvSpPr>
        <p:spPr>
          <a:xfrm rot="21216921">
            <a:off x="776536" y="1448780"/>
            <a:ext cx="8352928" cy="39604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1216921">
            <a:off x="1826325" y="1511189"/>
            <a:ext cx="7159123" cy="374441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B4036E-7BBF-4B63-A49A-ED1375F69460}"/>
              </a:ext>
            </a:extLst>
          </p:cNvPr>
          <p:cNvGrpSpPr/>
          <p:nvPr/>
        </p:nvGrpSpPr>
        <p:grpSpPr>
          <a:xfrm rot="21216921">
            <a:off x="605081" y="1545474"/>
            <a:ext cx="1193805" cy="2400657"/>
            <a:chOff x="518835" y="4797152"/>
            <a:chExt cx="1193805" cy="240065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E1B698-1032-4D94-8C2A-F7E3E9910637}"/>
                </a:ext>
              </a:extLst>
            </p:cNvPr>
            <p:cNvSpPr txBox="1"/>
            <p:nvPr userDrawn="1"/>
          </p:nvSpPr>
          <p:spPr>
            <a:xfrm>
              <a:off x="518835" y="4797152"/>
              <a:ext cx="825867" cy="240065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FR" sz="15000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ʽ</a:t>
              </a:r>
              <a:endParaRPr lang="fr-FR" sz="15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37837A-790F-4CA0-A62A-9321B6695EC0}"/>
                </a:ext>
              </a:extLst>
            </p:cNvPr>
            <p:cNvSpPr txBox="1"/>
            <p:nvPr userDrawn="1"/>
          </p:nvSpPr>
          <p:spPr>
            <a:xfrm>
              <a:off x="886773" y="4797152"/>
              <a:ext cx="825867" cy="240065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FR" sz="15000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ʽ</a:t>
              </a:r>
              <a:endParaRPr lang="fr-FR" sz="15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A7799C70-DAF1-413A-90E1-B5718EAF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021317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4550" y="980729"/>
            <a:ext cx="6026150" cy="5145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CD96-2A10-4D56-94FD-8E14761B525E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3572866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78D-0D56-4A02-94CE-7D36646887F4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3624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52" y="980735"/>
            <a:ext cx="8490148" cy="5184575"/>
          </a:xfrm>
        </p:spPr>
        <p:txBody>
          <a:bodyPr>
            <a:normAutofit/>
          </a:bodyPr>
          <a:lstStyle>
            <a:lvl1pPr>
              <a:buNone/>
              <a:defRPr sz="2000"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0">
                <a:latin typeface="Code New Roman" pitchFamily="49" charset="0"/>
                <a:cs typeface="Code New Roman" pitchFamily="49" charset="0"/>
              </a:defRPr>
            </a:lvl2pPr>
            <a:lvl3pPr>
              <a:buNone/>
              <a:defRPr b="0">
                <a:latin typeface="Code New Roman" pitchFamily="49" charset="0"/>
                <a:cs typeface="Code New Roman" pitchFamily="49" charset="0"/>
              </a:defRPr>
            </a:lvl3pPr>
            <a:lvl4pPr>
              <a:buNone/>
              <a:defRPr b="0">
                <a:latin typeface="Code New Roman" pitchFamily="49" charset="0"/>
                <a:cs typeface="Code New Roman" pitchFamily="49" charset="0"/>
              </a:defRPr>
            </a:lvl4pPr>
            <a:lvl5pPr>
              <a:buNone/>
              <a:defRPr b="0">
                <a:latin typeface="Code New Roman" pitchFamily="49" charset="0"/>
                <a:cs typeface="Code New Roman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66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7FEA-2A95-4E00-8503-E0DDA63A48B3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pic>
        <p:nvPicPr>
          <p:cNvPr id="16386" name="Picture 2" descr="http://developer.r-project.org/Logo/Rlogo-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1474" y="908720"/>
            <a:ext cx="648072" cy="491642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1" name="Picture 2" descr="http://developer.r-project.org/Logo/Rlogo-2.png">
            <a:extLst>
              <a:ext uri="{FF2B5EF4-FFF2-40B4-BE49-F238E27FC236}">
                <a16:creationId xmlns:a16="http://schemas.microsoft.com/office/drawing/2014/main" id="{612CB8D3-D0BD-45C2-B14F-31B8783EA6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1474" y="908720"/>
            <a:ext cx="648072" cy="491642"/>
          </a:xfrm>
          <a:prstGeom prst="rect">
            <a:avLst/>
          </a:prstGeom>
          <a:noFill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0DDAFF-B067-431C-BD9C-7DD2D83603E2}"/>
              </a:ext>
            </a:extLst>
          </p:cNvPr>
          <p:cNvSpPr/>
          <p:nvPr userDrawn="1"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208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52" y="980735"/>
            <a:ext cx="8490148" cy="5184575"/>
          </a:xfrm>
        </p:spPr>
        <p:txBody>
          <a:bodyPr>
            <a:normAutofit/>
          </a:bodyPr>
          <a:lstStyle>
            <a:lvl1pPr>
              <a:buNone/>
              <a:defRPr sz="2000"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0">
                <a:latin typeface="Code New Roman" pitchFamily="49" charset="0"/>
                <a:cs typeface="Code New Roman" pitchFamily="49" charset="0"/>
              </a:defRPr>
            </a:lvl2pPr>
            <a:lvl3pPr>
              <a:buNone/>
              <a:defRPr b="0">
                <a:latin typeface="Code New Roman" pitchFamily="49" charset="0"/>
                <a:cs typeface="Code New Roman" pitchFamily="49" charset="0"/>
              </a:defRPr>
            </a:lvl3pPr>
            <a:lvl4pPr>
              <a:buNone/>
              <a:defRPr b="0">
                <a:latin typeface="Code New Roman" pitchFamily="49" charset="0"/>
                <a:cs typeface="Code New Roman" pitchFamily="49" charset="0"/>
              </a:defRPr>
            </a:lvl4pPr>
            <a:lvl5pPr>
              <a:buNone/>
              <a:defRPr b="0">
                <a:latin typeface="Code New Roman" pitchFamily="49" charset="0"/>
                <a:cs typeface="Code New Roman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4C47-E547-4D5D-853D-E4701C76F855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26" name="Picture 2" descr="http://www.mysql.com/common/logos/logo-mysql-170x1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04423" y="908720"/>
            <a:ext cx="745126" cy="504056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07D6D1-49E8-47D7-AD4F-5067F369DBF0}"/>
              </a:ext>
            </a:extLst>
          </p:cNvPr>
          <p:cNvSpPr/>
          <p:nvPr userDrawn="1"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2" name="Picture 2" descr="http://www.mysql.com/common/logos/logo-mysql-170x115.png">
            <a:extLst>
              <a:ext uri="{FF2B5EF4-FFF2-40B4-BE49-F238E27FC236}">
                <a16:creationId xmlns:a16="http://schemas.microsoft.com/office/drawing/2014/main" id="{885B2A75-F512-4EAB-BC24-BC2F8ECEEC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04424" y="908720"/>
            <a:ext cx="745126" cy="5040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9668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66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6769-AB32-4643-AC7B-45F44BB7F3C7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58F23-9EE3-45C8-AC96-9ED643B4315F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7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ACB82-14F3-4407-B44A-450773340EA5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2C6B86-5857-48EA-9422-CB2334D9761F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4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980729"/>
            <a:ext cx="8915400" cy="51454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6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3CD96-2A10-4D56-94FD-8E14761B525E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6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6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031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Gotham Book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otham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Marketing </a:t>
            </a:r>
            <a:r>
              <a:rPr lang="fr-BE" dirty="0" err="1"/>
              <a:t>Analytics</a:t>
            </a:r>
            <a:endParaRPr lang="fr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sz="1800" dirty="0"/>
              <a:t>Session 5</a:t>
            </a:r>
          </a:p>
          <a:p>
            <a:r>
              <a:rPr lang="fr-BE" dirty="0" err="1"/>
              <a:t>Scoring</a:t>
            </a:r>
            <a:r>
              <a:rPr lang="fr-BE" dirty="0"/>
              <a:t> </a:t>
            </a:r>
            <a:r>
              <a:rPr lang="fr-BE"/>
              <a:t>(basic)</a:t>
            </a:r>
            <a:endParaRPr lang="fr-B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204C-4136-4599-B3AB-57760696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imputation </a:t>
            </a:r>
            <a:r>
              <a:rPr lang="en-US" sz="1800" dirty="0"/>
              <a:t>(e.g., satisfaction survey)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C67C9-6CB1-4FC3-97D4-49720C7E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10</a:t>
            </a:fld>
            <a:endParaRPr lang="fr-B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574407-FB39-4766-9A6D-15476DD9D496}"/>
              </a:ext>
            </a:extLst>
          </p:cNvPr>
          <p:cNvCxnSpPr>
            <a:cxnSpLocks/>
          </p:cNvCxnSpPr>
          <p:nvPr/>
        </p:nvCxnSpPr>
        <p:spPr>
          <a:xfrm>
            <a:off x="2144688" y="5445224"/>
            <a:ext cx="5616624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64B641-2978-42FB-9101-42E4F448762C}"/>
              </a:ext>
            </a:extLst>
          </p:cNvPr>
          <p:cNvSpPr txBox="1"/>
          <p:nvPr/>
        </p:nvSpPr>
        <p:spPr>
          <a:xfrm>
            <a:off x="4570524" y="544522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otham" panose="02000804030000020004" pitchFamily="50" charset="0"/>
              </a:rPr>
              <a:t>TIME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1470F-D331-4A51-8210-2B3916CCB232}"/>
              </a:ext>
            </a:extLst>
          </p:cNvPr>
          <p:cNvSpPr/>
          <p:nvPr/>
        </p:nvSpPr>
        <p:spPr>
          <a:xfrm>
            <a:off x="2432720" y="2132856"/>
            <a:ext cx="3600400" cy="122412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Gotham" panose="02000804030000020004" pitchFamily="50" charset="0"/>
              </a:rPr>
              <a:t>PREDICTORS</a:t>
            </a:r>
            <a:endParaRPr lang="fr-FR" dirty="0">
              <a:latin typeface="Gotham" panose="02000804030000020004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E570A-39CB-4807-BD2C-04175A09D513}"/>
              </a:ext>
            </a:extLst>
          </p:cNvPr>
          <p:cNvSpPr/>
          <p:nvPr/>
        </p:nvSpPr>
        <p:spPr>
          <a:xfrm>
            <a:off x="3656856" y="3429001"/>
            <a:ext cx="3600400" cy="122412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1A467D-5E60-4DD9-BE12-9E8405332C3C}"/>
              </a:ext>
            </a:extLst>
          </p:cNvPr>
          <p:cNvCxnSpPr>
            <a:cxnSpLocks/>
          </p:cNvCxnSpPr>
          <p:nvPr/>
        </p:nvCxnSpPr>
        <p:spPr>
          <a:xfrm flipV="1">
            <a:off x="2072680" y="1529079"/>
            <a:ext cx="0" cy="377212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320DC9-7BAE-4FCE-8C83-971E6D79FC6A}"/>
              </a:ext>
            </a:extLst>
          </p:cNvPr>
          <p:cNvSpPr txBox="1"/>
          <p:nvPr/>
        </p:nvSpPr>
        <p:spPr>
          <a:xfrm rot="16200000">
            <a:off x="976258" y="3230476"/>
            <a:ext cx="167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otham" panose="02000804030000020004" pitchFamily="50" charset="0"/>
              </a:rPr>
              <a:t>CUSTOMERS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DAAED1-78DF-46B8-9045-72D41AA2C53B}"/>
              </a:ext>
            </a:extLst>
          </p:cNvPr>
          <p:cNvGrpSpPr/>
          <p:nvPr/>
        </p:nvGrpSpPr>
        <p:grpSpPr>
          <a:xfrm>
            <a:off x="5615924" y="2132856"/>
            <a:ext cx="1641332" cy="1224123"/>
            <a:chOff x="5615924" y="2132856"/>
            <a:chExt cx="1641332" cy="12241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A5E409-C8BA-4AB9-AE93-5DDD2E1E64F2}"/>
                </a:ext>
              </a:extLst>
            </p:cNvPr>
            <p:cNvSpPr/>
            <p:nvPr/>
          </p:nvSpPr>
          <p:spPr>
            <a:xfrm>
              <a:off x="6105128" y="2132856"/>
              <a:ext cx="1152128" cy="122412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50B16969-A276-4E3D-9029-03182C4DBD5B}"/>
                </a:ext>
              </a:extLst>
            </p:cNvPr>
            <p:cNvSpPr/>
            <p:nvPr/>
          </p:nvSpPr>
          <p:spPr>
            <a:xfrm>
              <a:off x="5615924" y="2536833"/>
              <a:ext cx="978408" cy="484632"/>
            </a:xfrm>
            <a:prstGeom prst="rightArrow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202924-277E-4E84-B59E-8CEDC38E441C}"/>
              </a:ext>
            </a:extLst>
          </p:cNvPr>
          <p:cNvGrpSpPr/>
          <p:nvPr/>
        </p:nvGrpSpPr>
        <p:grpSpPr>
          <a:xfrm>
            <a:off x="6768052" y="3429001"/>
            <a:ext cx="1713340" cy="1224123"/>
            <a:chOff x="5543916" y="3429001"/>
            <a:chExt cx="1713340" cy="12241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4B1165-E8E5-4AC2-9B5D-CD8B674D303D}"/>
                </a:ext>
              </a:extLst>
            </p:cNvPr>
            <p:cNvSpPr/>
            <p:nvPr/>
          </p:nvSpPr>
          <p:spPr>
            <a:xfrm>
              <a:off x="6105128" y="3429001"/>
              <a:ext cx="1152128" cy="122412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>
                  <a:solidFill>
                    <a:srgbClr val="8C3836"/>
                  </a:solidFill>
                </a:rPr>
                <a:t>?</a:t>
              </a:r>
              <a:endParaRPr lang="fr-FR" dirty="0">
                <a:solidFill>
                  <a:srgbClr val="8C3836"/>
                </a:solidFill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01DD9454-EA1C-4F80-A55A-F306B4D47BFC}"/>
                </a:ext>
              </a:extLst>
            </p:cNvPr>
            <p:cNvSpPr/>
            <p:nvPr/>
          </p:nvSpPr>
          <p:spPr>
            <a:xfrm>
              <a:off x="5543916" y="3798746"/>
              <a:ext cx="978408" cy="484632"/>
            </a:xfrm>
            <a:prstGeom prst="rightArrow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9377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E1470F-D331-4A51-8210-2B3916CCB232}"/>
              </a:ext>
            </a:extLst>
          </p:cNvPr>
          <p:cNvSpPr/>
          <p:nvPr/>
        </p:nvSpPr>
        <p:spPr>
          <a:xfrm>
            <a:off x="2432720" y="2780928"/>
            <a:ext cx="3600400" cy="122412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Gotham" panose="02000804030000020004" pitchFamily="50" charset="0"/>
              </a:rPr>
              <a:t>PREDICTORS</a:t>
            </a:r>
            <a:endParaRPr lang="fr-FR" dirty="0">
              <a:latin typeface="Gotham" panose="02000804030000020004" pitchFamily="50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DAAED1-78DF-46B8-9045-72D41AA2C53B}"/>
              </a:ext>
            </a:extLst>
          </p:cNvPr>
          <p:cNvGrpSpPr/>
          <p:nvPr/>
        </p:nvGrpSpPr>
        <p:grpSpPr>
          <a:xfrm>
            <a:off x="5615924" y="2780928"/>
            <a:ext cx="1641332" cy="1224123"/>
            <a:chOff x="5615924" y="2132856"/>
            <a:chExt cx="1641332" cy="12241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A5E409-C8BA-4AB9-AE93-5DDD2E1E64F2}"/>
                </a:ext>
              </a:extLst>
            </p:cNvPr>
            <p:cNvSpPr/>
            <p:nvPr/>
          </p:nvSpPr>
          <p:spPr>
            <a:xfrm>
              <a:off x="6105128" y="2132856"/>
              <a:ext cx="1152128" cy="122412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50B16969-A276-4E3D-9029-03182C4DBD5B}"/>
                </a:ext>
              </a:extLst>
            </p:cNvPr>
            <p:cNvSpPr/>
            <p:nvPr/>
          </p:nvSpPr>
          <p:spPr>
            <a:xfrm>
              <a:off x="5615924" y="2536833"/>
              <a:ext cx="978408" cy="484632"/>
            </a:xfrm>
            <a:prstGeom prst="rightArrow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E570A-39CB-4807-BD2C-04175A09D513}"/>
              </a:ext>
            </a:extLst>
          </p:cNvPr>
          <p:cNvSpPr/>
          <p:nvPr/>
        </p:nvSpPr>
        <p:spPr>
          <a:xfrm>
            <a:off x="3656856" y="2780928"/>
            <a:ext cx="3600400" cy="122412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D204C-4136-4599-B3AB-57760696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Moving </a:t>
            </a:r>
            <a:r>
              <a:rPr lang="fr-FR" dirty="0" err="1"/>
              <a:t>window</a:t>
            </a:r>
            <a:r>
              <a:rPr lang="fr-FR" dirty="0"/>
              <a:t> </a:t>
            </a:r>
            <a:r>
              <a:rPr lang="fr-FR" sz="1800" dirty="0"/>
              <a:t>(e.g., </a:t>
            </a:r>
            <a:r>
              <a:rPr lang="fr-FR" sz="1800" dirty="0" err="1"/>
              <a:t>econometrics</a:t>
            </a:r>
            <a:r>
              <a:rPr lang="fr-FR" sz="1800" dirty="0"/>
              <a:t>)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C67C9-6CB1-4FC3-97D4-49720C7E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11</a:t>
            </a:fld>
            <a:endParaRPr lang="fr-B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574407-FB39-4766-9A6D-15476DD9D496}"/>
              </a:ext>
            </a:extLst>
          </p:cNvPr>
          <p:cNvCxnSpPr>
            <a:cxnSpLocks/>
          </p:cNvCxnSpPr>
          <p:nvPr/>
        </p:nvCxnSpPr>
        <p:spPr>
          <a:xfrm>
            <a:off x="2144688" y="5445224"/>
            <a:ext cx="5616624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64B641-2978-42FB-9101-42E4F448762C}"/>
              </a:ext>
            </a:extLst>
          </p:cNvPr>
          <p:cNvSpPr txBox="1"/>
          <p:nvPr/>
        </p:nvSpPr>
        <p:spPr>
          <a:xfrm>
            <a:off x="4570524" y="544522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otham" panose="02000804030000020004" pitchFamily="50" charset="0"/>
              </a:rPr>
              <a:t>TIME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1A467D-5E60-4DD9-BE12-9E8405332C3C}"/>
              </a:ext>
            </a:extLst>
          </p:cNvPr>
          <p:cNvCxnSpPr>
            <a:cxnSpLocks/>
          </p:cNvCxnSpPr>
          <p:nvPr/>
        </p:nvCxnSpPr>
        <p:spPr>
          <a:xfrm flipV="1">
            <a:off x="2072680" y="1529079"/>
            <a:ext cx="0" cy="377212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320DC9-7BAE-4FCE-8C83-971E6D79FC6A}"/>
              </a:ext>
            </a:extLst>
          </p:cNvPr>
          <p:cNvSpPr txBox="1"/>
          <p:nvPr/>
        </p:nvSpPr>
        <p:spPr>
          <a:xfrm rot="16200000">
            <a:off x="976258" y="3230476"/>
            <a:ext cx="167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otham" panose="02000804030000020004" pitchFamily="50" charset="0"/>
              </a:rPr>
              <a:t>CUSTOMERS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202924-277E-4E84-B59E-8CEDC38E441C}"/>
              </a:ext>
            </a:extLst>
          </p:cNvPr>
          <p:cNvGrpSpPr/>
          <p:nvPr/>
        </p:nvGrpSpPr>
        <p:grpSpPr>
          <a:xfrm>
            <a:off x="6768052" y="2780928"/>
            <a:ext cx="1713340" cy="1224123"/>
            <a:chOff x="5543916" y="3429001"/>
            <a:chExt cx="1713340" cy="12241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4B1165-E8E5-4AC2-9B5D-CD8B674D303D}"/>
                </a:ext>
              </a:extLst>
            </p:cNvPr>
            <p:cNvSpPr/>
            <p:nvPr/>
          </p:nvSpPr>
          <p:spPr>
            <a:xfrm>
              <a:off x="6105128" y="3429001"/>
              <a:ext cx="1152128" cy="122412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>
                  <a:solidFill>
                    <a:srgbClr val="8C3836"/>
                  </a:solidFill>
                </a:rPr>
                <a:t>?</a:t>
              </a:r>
              <a:endParaRPr lang="fr-FR" dirty="0">
                <a:solidFill>
                  <a:srgbClr val="8C3836"/>
                </a:solidFill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01DD9454-EA1C-4F80-A55A-F306B4D47BFC}"/>
                </a:ext>
              </a:extLst>
            </p:cNvPr>
            <p:cNvSpPr/>
            <p:nvPr/>
          </p:nvSpPr>
          <p:spPr>
            <a:xfrm>
              <a:off x="5543916" y="3798746"/>
              <a:ext cx="978408" cy="484632"/>
            </a:xfrm>
            <a:prstGeom prst="rightArrow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5067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E1470F-D331-4A51-8210-2B3916CCB232}"/>
              </a:ext>
            </a:extLst>
          </p:cNvPr>
          <p:cNvSpPr/>
          <p:nvPr/>
        </p:nvSpPr>
        <p:spPr>
          <a:xfrm>
            <a:off x="2432720" y="2564904"/>
            <a:ext cx="3600400" cy="122412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Gotham" panose="02000804030000020004" pitchFamily="50" charset="0"/>
              </a:rPr>
              <a:t>PREDICTORS</a:t>
            </a:r>
            <a:endParaRPr lang="fr-FR" dirty="0">
              <a:latin typeface="Gotham" panose="02000804030000020004" pitchFamily="50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DAAED1-78DF-46B8-9045-72D41AA2C53B}"/>
              </a:ext>
            </a:extLst>
          </p:cNvPr>
          <p:cNvGrpSpPr/>
          <p:nvPr/>
        </p:nvGrpSpPr>
        <p:grpSpPr>
          <a:xfrm>
            <a:off x="5615924" y="2564904"/>
            <a:ext cx="1641332" cy="1224123"/>
            <a:chOff x="5615924" y="2132856"/>
            <a:chExt cx="1641332" cy="12241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A5E409-C8BA-4AB9-AE93-5DDD2E1E64F2}"/>
                </a:ext>
              </a:extLst>
            </p:cNvPr>
            <p:cNvSpPr/>
            <p:nvPr/>
          </p:nvSpPr>
          <p:spPr>
            <a:xfrm>
              <a:off x="6105128" y="2132856"/>
              <a:ext cx="1152128" cy="122412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50B16969-A276-4E3D-9029-03182C4DBD5B}"/>
                </a:ext>
              </a:extLst>
            </p:cNvPr>
            <p:cNvSpPr/>
            <p:nvPr/>
          </p:nvSpPr>
          <p:spPr>
            <a:xfrm>
              <a:off x="5615924" y="2536833"/>
              <a:ext cx="978408" cy="484632"/>
            </a:xfrm>
            <a:prstGeom prst="rightArrow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E570A-39CB-4807-BD2C-04175A09D513}"/>
              </a:ext>
            </a:extLst>
          </p:cNvPr>
          <p:cNvSpPr/>
          <p:nvPr/>
        </p:nvSpPr>
        <p:spPr>
          <a:xfrm>
            <a:off x="3656856" y="2996952"/>
            <a:ext cx="3600400" cy="122412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D204C-4136-4599-B3AB-57760696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Most </a:t>
            </a:r>
            <a:r>
              <a:rPr lang="fr-FR" dirty="0" err="1"/>
              <a:t>realistic</a:t>
            </a:r>
            <a:r>
              <a:rPr lang="fr-FR" dirty="0"/>
              <a:t>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C67C9-6CB1-4FC3-97D4-49720C7E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12</a:t>
            </a:fld>
            <a:endParaRPr lang="fr-B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574407-FB39-4766-9A6D-15476DD9D496}"/>
              </a:ext>
            </a:extLst>
          </p:cNvPr>
          <p:cNvCxnSpPr>
            <a:cxnSpLocks/>
          </p:cNvCxnSpPr>
          <p:nvPr/>
        </p:nvCxnSpPr>
        <p:spPr>
          <a:xfrm>
            <a:off x="2144688" y="5445224"/>
            <a:ext cx="5616624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64B641-2978-42FB-9101-42E4F448762C}"/>
              </a:ext>
            </a:extLst>
          </p:cNvPr>
          <p:cNvSpPr txBox="1"/>
          <p:nvPr/>
        </p:nvSpPr>
        <p:spPr>
          <a:xfrm>
            <a:off x="4570524" y="544522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otham" panose="02000804030000020004" pitchFamily="50" charset="0"/>
              </a:rPr>
              <a:t>TIME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1A467D-5E60-4DD9-BE12-9E8405332C3C}"/>
              </a:ext>
            </a:extLst>
          </p:cNvPr>
          <p:cNvCxnSpPr>
            <a:cxnSpLocks/>
          </p:cNvCxnSpPr>
          <p:nvPr/>
        </p:nvCxnSpPr>
        <p:spPr>
          <a:xfrm flipV="1">
            <a:off x="2072680" y="1529079"/>
            <a:ext cx="0" cy="377212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320DC9-7BAE-4FCE-8C83-971E6D79FC6A}"/>
              </a:ext>
            </a:extLst>
          </p:cNvPr>
          <p:cNvSpPr txBox="1"/>
          <p:nvPr/>
        </p:nvSpPr>
        <p:spPr>
          <a:xfrm rot="16200000">
            <a:off x="976258" y="3230476"/>
            <a:ext cx="167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otham" panose="02000804030000020004" pitchFamily="50" charset="0"/>
              </a:rPr>
              <a:t>CUSTOMERS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202924-277E-4E84-B59E-8CEDC38E441C}"/>
              </a:ext>
            </a:extLst>
          </p:cNvPr>
          <p:cNvGrpSpPr/>
          <p:nvPr/>
        </p:nvGrpSpPr>
        <p:grpSpPr>
          <a:xfrm>
            <a:off x="6768052" y="2996952"/>
            <a:ext cx="1713340" cy="1224123"/>
            <a:chOff x="5543916" y="3429001"/>
            <a:chExt cx="1713340" cy="12241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4B1165-E8E5-4AC2-9B5D-CD8B674D303D}"/>
                </a:ext>
              </a:extLst>
            </p:cNvPr>
            <p:cNvSpPr/>
            <p:nvPr/>
          </p:nvSpPr>
          <p:spPr>
            <a:xfrm>
              <a:off x="6105128" y="3429001"/>
              <a:ext cx="1152128" cy="122412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>
                  <a:solidFill>
                    <a:srgbClr val="8C3836"/>
                  </a:solidFill>
                </a:rPr>
                <a:t>?</a:t>
              </a:r>
              <a:endParaRPr lang="fr-FR" dirty="0">
                <a:solidFill>
                  <a:srgbClr val="8C3836"/>
                </a:solidFill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01DD9454-EA1C-4F80-A55A-F306B4D47BFC}"/>
                </a:ext>
              </a:extLst>
            </p:cNvPr>
            <p:cNvSpPr/>
            <p:nvPr/>
          </p:nvSpPr>
          <p:spPr>
            <a:xfrm>
              <a:off x="5543916" y="3798746"/>
              <a:ext cx="978408" cy="484632"/>
            </a:xfrm>
            <a:prstGeom prst="rightArrow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CFC999-D07B-41FF-AA50-698E78527122}"/>
              </a:ext>
            </a:extLst>
          </p:cNvPr>
          <p:cNvGrpSpPr/>
          <p:nvPr/>
        </p:nvGrpSpPr>
        <p:grpSpPr>
          <a:xfrm>
            <a:off x="8625408" y="2564904"/>
            <a:ext cx="1008112" cy="1656184"/>
            <a:chOff x="8625408" y="2564904"/>
            <a:chExt cx="1008112" cy="165618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AE2F641-6F56-479F-9C20-F895DBF9025A}"/>
                </a:ext>
              </a:extLst>
            </p:cNvPr>
            <p:cNvCxnSpPr/>
            <p:nvPr/>
          </p:nvCxnSpPr>
          <p:spPr>
            <a:xfrm>
              <a:off x="8625408" y="2996952"/>
              <a:ext cx="10081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CC13E9-0D48-4DD9-8559-A5B3982A459E}"/>
                </a:ext>
              </a:extLst>
            </p:cNvPr>
            <p:cNvCxnSpPr/>
            <p:nvPr/>
          </p:nvCxnSpPr>
          <p:spPr>
            <a:xfrm>
              <a:off x="8625408" y="2564904"/>
              <a:ext cx="10081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024DF32-2617-4E0A-A15D-9C24F4B1366B}"/>
                </a:ext>
              </a:extLst>
            </p:cNvPr>
            <p:cNvCxnSpPr>
              <a:cxnSpLocks/>
            </p:cNvCxnSpPr>
            <p:nvPr/>
          </p:nvCxnSpPr>
          <p:spPr>
            <a:xfrm>
              <a:off x="8625408" y="3789040"/>
              <a:ext cx="10081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14540A0-0B8E-4346-A2F0-07CC3694A343}"/>
                </a:ext>
              </a:extLst>
            </p:cNvPr>
            <p:cNvCxnSpPr/>
            <p:nvPr/>
          </p:nvCxnSpPr>
          <p:spPr>
            <a:xfrm>
              <a:off x="8625408" y="4221088"/>
              <a:ext cx="10081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12D806-FCAD-4686-A06D-245612702A38}"/>
                </a:ext>
              </a:extLst>
            </p:cNvPr>
            <p:cNvSpPr txBox="1"/>
            <p:nvPr/>
          </p:nvSpPr>
          <p:spPr>
            <a:xfrm>
              <a:off x="8661227" y="2599446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30000020004" pitchFamily="50" charset="0"/>
                </a:rPr>
                <a:t>LOST</a:t>
              </a:r>
              <a:br>
                <a:rPr lang="fr-F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30000020004" pitchFamily="50" charset="0"/>
                </a:rPr>
              </a:br>
              <a:r>
                <a:rPr lang="fr-F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30000020004" pitchFamily="50" charset="0"/>
                </a:rPr>
                <a:t>CUSTOMERS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3636AB-4316-4EE3-9866-3D6CE89794BA}"/>
                </a:ext>
              </a:extLst>
            </p:cNvPr>
            <p:cNvSpPr txBox="1"/>
            <p:nvPr/>
          </p:nvSpPr>
          <p:spPr>
            <a:xfrm>
              <a:off x="8661227" y="3820398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30000020004" pitchFamily="50" charset="0"/>
                </a:rPr>
                <a:t>NEW</a:t>
              </a:r>
              <a:br>
                <a:rPr lang="fr-F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30000020004" pitchFamily="50" charset="0"/>
                </a:rPr>
              </a:br>
              <a:r>
                <a:rPr lang="fr-F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30000020004" pitchFamily="50" charset="0"/>
                </a:rPr>
                <a:t>CUSTOMERS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5B6FA2-7536-4446-B13C-5BEE33295FBF}"/>
                </a:ext>
              </a:extLst>
            </p:cNvPr>
            <p:cNvSpPr txBox="1"/>
            <p:nvPr/>
          </p:nvSpPr>
          <p:spPr>
            <a:xfrm>
              <a:off x="8661227" y="3208330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30000020004" pitchFamily="50" charset="0"/>
                </a:rPr>
                <a:t>OLD</a:t>
              </a:r>
              <a:br>
                <a:rPr lang="fr-F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30000020004" pitchFamily="50" charset="0"/>
                </a:rPr>
              </a:br>
              <a:r>
                <a:rPr lang="fr-F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tham" panose="02000804030000020004" pitchFamily="50" charset="0"/>
                </a:rPr>
                <a:t>CUSTOMERS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131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3DE46-214E-4EC7-A967-FECA6D5B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Nasty</a:t>
            </a:r>
            <a:r>
              <a:rPr lang="fr-FR" dirty="0"/>
              <a:t>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D6353-1C41-4C75-BBB4-142D5EFF0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Errors in predictor selection</a:t>
            </a:r>
          </a:p>
          <a:p>
            <a:pPr lvl="1"/>
            <a:r>
              <a:rPr lang="en-US" dirty="0"/>
              <a:t>SELECT COUNT(*) FROM acts</a:t>
            </a:r>
          </a:p>
          <a:p>
            <a:endParaRPr lang="en-US" dirty="0"/>
          </a:p>
          <a:p>
            <a:r>
              <a:rPr lang="en-US" dirty="0"/>
              <a:t>Predictors without time-stamp</a:t>
            </a:r>
          </a:p>
          <a:p>
            <a:pPr lvl="1"/>
            <a:r>
              <a:rPr lang="en-US" dirty="0"/>
              <a:t>SELECT active FROM contacts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877B4-36F5-40EF-B21B-1DFF69B3E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89058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Logit</a:t>
            </a:r>
            <a:r>
              <a:rPr lang="en-US" dirty="0"/>
              <a:t>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Predicting a discrete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14</a:t>
            </a:fld>
            <a:endParaRPr lang="fr-B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Logit</a:t>
            </a:r>
            <a:r>
              <a:rPr lang="en-US" dirty="0"/>
              <a:t>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alternatives:</a:t>
            </a:r>
          </a:p>
          <a:p>
            <a:pPr lvl="1">
              <a:tabLst>
                <a:tab pos="2865438" algn="l"/>
              </a:tabLst>
            </a:pPr>
            <a:r>
              <a:rPr lang="en-US" dirty="0"/>
              <a:t>Do not buy	Utility of 0 (by convention)</a:t>
            </a:r>
          </a:p>
          <a:p>
            <a:pPr lvl="1">
              <a:tabLst>
                <a:tab pos="2865438" algn="l"/>
              </a:tabLst>
            </a:pPr>
            <a:r>
              <a:rPr lang="en-US" dirty="0"/>
              <a:t>Buy	Utility revealed by predictors</a:t>
            </a:r>
          </a:p>
          <a:p>
            <a:pPr>
              <a:tabLst>
                <a:tab pos="2865438" algn="l"/>
              </a:tabLst>
            </a:pPr>
            <a:endParaRPr lang="en-US" dirty="0"/>
          </a:p>
          <a:p>
            <a:pPr>
              <a:tabLst>
                <a:tab pos="2865438" algn="l"/>
              </a:tabLst>
            </a:pPr>
            <a:r>
              <a:rPr lang="en-US" dirty="0"/>
              <a:t>The likelihood of buying is a function of how the utility of buying compares to the utility of not buying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15</a:t>
            </a:fld>
            <a:endParaRPr lang="fr-B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Logit</a:t>
            </a:r>
            <a:r>
              <a:rPr lang="en-US" dirty="0"/>
              <a:t>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16</a:t>
            </a:fld>
            <a:endParaRPr lang="fr-BE"/>
          </a:p>
        </p:txBody>
      </p:sp>
      <p:pic>
        <p:nvPicPr>
          <p:cNvPr id="5735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3000" y="1340770"/>
            <a:ext cx="4320000" cy="103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5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3791" y="3356992"/>
            <a:ext cx="4320000" cy="107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52" name="Picture 8"/>
          <p:cNvPicPr>
            <a:picLocks noChangeAspect="1" noChangeArrowheads="1"/>
          </p:cNvPicPr>
          <p:nvPr/>
        </p:nvPicPr>
        <p:blipFill>
          <a:blip r:embed="rId4" cstate="print"/>
          <a:srcRect l="27173"/>
          <a:stretch>
            <a:fillRect/>
          </a:stretch>
        </p:blipFill>
        <p:spPr bwMode="auto">
          <a:xfrm>
            <a:off x="5870297" y="3357112"/>
            <a:ext cx="2701915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2576737" y="5013176"/>
            <a:ext cx="4752528" cy="1584176"/>
            <a:chOff x="2576736" y="5013176"/>
            <a:chExt cx="4752528" cy="1584176"/>
          </a:xfrm>
        </p:grpSpPr>
        <p:sp>
          <p:nvSpPr>
            <p:cNvPr id="8" name="Rectangle 7"/>
            <p:cNvSpPr/>
            <p:nvPr/>
          </p:nvSpPr>
          <p:spPr>
            <a:xfrm>
              <a:off x="2576736" y="5013176"/>
              <a:ext cx="4752528" cy="1584176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353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75655" y="5251649"/>
              <a:ext cx="3954691" cy="98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Logit</a:t>
            </a:r>
            <a:r>
              <a:rPr lang="en-US" dirty="0"/>
              <a:t>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980730"/>
            <a:ext cx="8915400" cy="5877271"/>
          </a:xfrm>
        </p:spPr>
        <p:txBody>
          <a:bodyPr/>
          <a:lstStyle/>
          <a:p>
            <a:r>
              <a:rPr lang="en-US" dirty="0"/>
              <a:t>The simple model (buy/don't buy):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	…is a special case of the multinomial case (e.g., A/B/C):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be expanded to A/B/C/</a:t>
            </a:r>
            <a:r>
              <a:rPr lang="en-US" dirty="0">
                <a:sym typeface="Symbol"/>
              </a:rPr>
              <a:t>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17</a:t>
            </a:fld>
            <a:endParaRPr lang="fr-BE"/>
          </a:p>
        </p:txBody>
      </p:sp>
      <p:grpSp>
        <p:nvGrpSpPr>
          <p:cNvPr id="11" name="Group 10"/>
          <p:cNvGrpSpPr/>
          <p:nvPr/>
        </p:nvGrpSpPr>
        <p:grpSpPr>
          <a:xfrm>
            <a:off x="1460612" y="4221088"/>
            <a:ext cx="6984777" cy="1584176"/>
            <a:chOff x="1460612" y="4653136"/>
            <a:chExt cx="6984776" cy="1584176"/>
          </a:xfrm>
        </p:grpSpPr>
        <p:sp>
          <p:nvSpPr>
            <p:cNvPr id="9" name="Rectangle 8"/>
            <p:cNvSpPr/>
            <p:nvPr/>
          </p:nvSpPr>
          <p:spPr>
            <a:xfrm>
              <a:off x="1460612" y="4653136"/>
              <a:ext cx="6984776" cy="1584176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3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8210" y="4869160"/>
              <a:ext cx="6249581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93000" y="1851994"/>
            <a:ext cx="4320000" cy="107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Logit</a:t>
            </a:r>
            <a:r>
              <a:rPr lang="en-US" dirty="0"/>
              <a:t>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980729"/>
            <a:ext cx="8915400" cy="5616624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dirty="0" err="1"/>
              <a:t>logit</a:t>
            </a:r>
            <a:r>
              <a:rPr lang="en-US" dirty="0"/>
              <a:t> model, the "utility" of an alternative is modeled as a linear regression of its predictors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ß</a:t>
            </a:r>
            <a:r>
              <a:rPr lang="en-US" baseline="-25000" dirty="0"/>
              <a:t>0</a:t>
            </a:r>
            <a:r>
              <a:rPr lang="en-US" dirty="0"/>
              <a:t> is called an "intercept"</a:t>
            </a:r>
          </a:p>
          <a:p>
            <a:endParaRPr lang="en-US" dirty="0"/>
          </a:p>
          <a:p>
            <a:r>
              <a:rPr lang="en-US" dirty="0"/>
              <a:t>The larger/more significant a parameter, the more its predictor influences the target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18</a:t>
            </a:fld>
            <a:endParaRPr lang="fr-BE"/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7184" y="3085454"/>
            <a:ext cx="7231634" cy="4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869E-5825-4AB5-8D48-E1BC36D70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 </a:t>
            </a:r>
            <a:r>
              <a:rPr lang="fr-FR" dirty="0" err="1"/>
              <a:t>we</a:t>
            </a:r>
            <a:r>
              <a:rPr lang="fr-FR" dirty="0"/>
              <a:t> care about p-values?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65E21-CC9F-4014-9742-947998075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717031"/>
            <a:ext cx="5825852" cy="2639332"/>
          </a:xfrm>
        </p:spPr>
        <p:txBody>
          <a:bodyPr anchor="b" anchorCtr="0">
            <a:normAutofit fontScale="92500"/>
          </a:bodyPr>
          <a:lstStyle/>
          <a:p>
            <a:r>
              <a:rPr lang="en-US" dirty="0"/>
              <a:t>We often test whether a parameter estimate is different from zero</a:t>
            </a:r>
          </a:p>
          <a:p>
            <a:pPr lvl="1"/>
            <a:r>
              <a:rPr lang="en-US" dirty="0"/>
              <a:t>Essential in hypothesis testing, theory development, etc.</a:t>
            </a:r>
          </a:p>
          <a:p>
            <a:endParaRPr lang="en-US" dirty="0"/>
          </a:p>
          <a:p>
            <a:r>
              <a:rPr lang="en-US" dirty="0"/>
              <a:t>Remember what p=0.4 means !!!</a:t>
            </a:r>
          </a:p>
          <a:p>
            <a:pPr lvl="1"/>
            <a:r>
              <a:rPr lang="en-US" dirty="0"/>
              <a:t>Not critical in predictive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DF1FD-35FE-4AF2-8876-E64249E2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19</a:t>
            </a:fld>
            <a:endParaRPr lang="fr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821B0-96E9-45A1-A4BE-F07B26A3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706691" y="2376763"/>
            <a:ext cx="2669574" cy="3749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6FE1EC7-DE69-4081-AE13-FBC1DBF353E9}"/>
              </a:ext>
            </a:extLst>
          </p:cNvPr>
          <p:cNvSpPr/>
          <p:nvPr/>
        </p:nvSpPr>
        <p:spPr>
          <a:xfrm>
            <a:off x="920552" y="1340769"/>
            <a:ext cx="4392488" cy="1296144"/>
          </a:xfrm>
          <a:prstGeom prst="wedgeRoundRectCallout">
            <a:avLst>
              <a:gd name="adj1" fmla="val 97355"/>
              <a:gd name="adj2" fmla="val 153868"/>
              <a:gd name="adj3" fmla="val 16667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If the p-value is too small,</a:t>
            </a:r>
            <a:br>
              <a:rPr lang="en-US" sz="2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the parameter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2">
                    <a:lumMod val="25000"/>
                  </a:schemeClr>
                </a:solidFill>
              </a:rPr>
              <a:t>is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 not </a:t>
            </a:r>
            <a:r>
              <a:rPr lang="fr-FR" sz="2000" dirty="0" err="1">
                <a:solidFill>
                  <a:schemeClr val="bg2">
                    <a:lumMod val="25000"/>
                  </a:schemeClr>
                </a:solidFill>
              </a:rPr>
              <a:t>significant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,</a:t>
            </a:r>
            <a:br>
              <a:rPr lang="fr-FR" sz="2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fr-FR" sz="2000" dirty="0" err="1">
                <a:solidFill>
                  <a:schemeClr val="bg2">
                    <a:lumMod val="25000"/>
                  </a:schemeClr>
                </a:solidFill>
              </a:rPr>
              <a:t>you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2">
                    <a:lumMod val="25000"/>
                  </a:schemeClr>
                </a:solidFill>
              </a:rPr>
              <a:t>should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2">
                    <a:lumMod val="25000"/>
                  </a:schemeClr>
                </a:solidFill>
              </a:rPr>
              <a:t>remove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2">
                    <a:lumMod val="25000"/>
                  </a:schemeClr>
                </a:solidFill>
              </a:rPr>
              <a:t>it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2">
                    <a:lumMod val="25000"/>
                  </a:schemeClr>
                </a:solidFill>
              </a:rPr>
              <a:t>from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 the model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51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#1</a:t>
            </a:r>
          </a:p>
          <a:p>
            <a:pPr lvl="1"/>
            <a:r>
              <a:rPr lang="en-US" dirty="0"/>
              <a:t>Feedback </a:t>
            </a:r>
          </a:p>
          <a:p>
            <a:pPr lvl="1"/>
            <a:r>
              <a:rPr lang="en-US" dirty="0"/>
              <a:t>Presentation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Predictive modeling</a:t>
            </a:r>
          </a:p>
          <a:p>
            <a:pPr lvl="1"/>
            <a:r>
              <a:rPr lang="en-US" dirty="0"/>
              <a:t>Introduction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Logistic regression (</a:t>
            </a:r>
            <a:r>
              <a:rPr lang="en-US" dirty="0" err="1"/>
              <a:t>logit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Scoring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</a:t>
            </a:fld>
            <a:endParaRPr lang="fr-B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939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807191" y="1395448"/>
            <a:ext cx="6291617" cy="4316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20</a:t>
            </a:fld>
            <a:endParaRPr lang="fr-B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04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807191" y="1395448"/>
            <a:ext cx="6291617" cy="4316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21</a:t>
            </a:fld>
            <a:endParaRPr lang="fr-BE"/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36" y="5949282"/>
            <a:ext cx="7905328" cy="71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2480" y="1124744"/>
            <a:ext cx="3432381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sz="2000" dirty="0"/>
              <a:t>(binary choices)</a:t>
            </a:r>
          </a:p>
        </p:txBody>
      </p:sp>
      <p:pic>
        <p:nvPicPr>
          <p:cNvPr id="624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804143" y="1371062"/>
            <a:ext cx="6297714" cy="4365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22</a:t>
            </a:fld>
            <a:endParaRPr lang="fr-BE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36" y="5949282"/>
            <a:ext cx="7905328" cy="71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# Load the package</a:t>
            </a:r>
          </a:p>
          <a:p>
            <a:r>
              <a:rPr lang="en-US" dirty="0"/>
              <a:t>library(RODBC)</a:t>
            </a:r>
          </a:p>
          <a:p>
            <a:endParaRPr lang="en-US" dirty="0"/>
          </a:p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# Connect to </a:t>
            </a:r>
            <a:r>
              <a:rPr lang="en-US" sz="2100" dirty="0" err="1">
                <a:solidFill>
                  <a:schemeClr val="bg1">
                    <a:lumMod val="50000"/>
                  </a:schemeClr>
                </a:solidFill>
              </a:rPr>
              <a:t>MySQL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 (my credentials are </a:t>
            </a:r>
            <a:r>
              <a:rPr lang="en-US" sz="2100" dirty="0" err="1">
                <a:solidFill>
                  <a:schemeClr val="bg1">
                    <a:lumMod val="50000"/>
                  </a:schemeClr>
                </a:solidFill>
              </a:rPr>
              <a:t>mysqlodbc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/root/root)</a:t>
            </a:r>
          </a:p>
          <a:p>
            <a:r>
              <a:rPr lang="en-US" dirty="0"/>
              <a:t>db = </a:t>
            </a:r>
            <a:r>
              <a:rPr lang="en-US" dirty="0" err="1"/>
              <a:t>odbcConnect</a:t>
            </a:r>
            <a:r>
              <a:rPr lang="en-US" dirty="0"/>
              <a:t>("</a:t>
            </a:r>
            <a:r>
              <a:rPr lang="en-US" dirty="0" err="1"/>
              <a:t>mysqlodbc</a:t>
            </a:r>
            <a:r>
              <a:rPr lang="en-US" dirty="0"/>
              <a:t>", </a:t>
            </a:r>
            <a:r>
              <a:rPr lang="en-US" dirty="0" err="1"/>
              <a:t>uid</a:t>
            </a:r>
            <a:r>
              <a:rPr lang="en-US" dirty="0"/>
              <a:t>="root", </a:t>
            </a:r>
            <a:r>
              <a:rPr lang="en-US" dirty="0" err="1"/>
              <a:t>pwd</a:t>
            </a:r>
            <a:r>
              <a:rPr lang="en-US" dirty="0"/>
              <a:t>="root")</a:t>
            </a:r>
          </a:p>
          <a:p>
            <a:r>
              <a:rPr lang="en-US" dirty="0" err="1"/>
              <a:t>sqlQuery</a:t>
            </a:r>
            <a:r>
              <a:rPr lang="en-US" dirty="0"/>
              <a:t>(db, "USE charity")</a:t>
            </a:r>
          </a:p>
          <a:p>
            <a:endParaRPr lang="en-US" dirty="0"/>
          </a:p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# Extract data from database</a:t>
            </a:r>
          </a:p>
          <a:p>
            <a:r>
              <a:rPr lang="en-US" dirty="0"/>
              <a:t>query = "SELECT </a:t>
            </a:r>
            <a:r>
              <a:rPr lang="en-US" dirty="0" err="1"/>
              <a:t>a.ContactId</a:t>
            </a:r>
            <a:r>
              <a:rPr lang="en-US" dirty="0"/>
              <a:t>,</a:t>
            </a:r>
          </a:p>
          <a:p>
            <a:r>
              <a:rPr lang="en-US" dirty="0"/>
              <a:t>                DATEDIFF(20121101, MAX(</a:t>
            </a:r>
            <a:r>
              <a:rPr lang="en-US" dirty="0" err="1"/>
              <a:t>a.ActDate</a:t>
            </a:r>
            <a:r>
              <a:rPr lang="en-US" dirty="0"/>
              <a:t>)) / 365 AS '</a:t>
            </a:r>
            <a:r>
              <a:rPr lang="en-US" dirty="0" err="1"/>
              <a:t>recency</a:t>
            </a:r>
            <a:r>
              <a:rPr lang="en-US" dirty="0"/>
              <a:t>',</a:t>
            </a:r>
          </a:p>
          <a:p>
            <a:r>
              <a:rPr lang="en-US" dirty="0"/>
              <a:t>                COUNT(</a:t>
            </a:r>
            <a:r>
              <a:rPr lang="en-US" dirty="0" err="1"/>
              <a:t>a.Amount</a:t>
            </a:r>
            <a:r>
              <a:rPr lang="en-US" dirty="0"/>
              <a:t>) AS 'frequency',</a:t>
            </a:r>
          </a:p>
          <a:p>
            <a:r>
              <a:rPr lang="en-US" dirty="0"/>
              <a:t>                AVG(</a:t>
            </a:r>
            <a:r>
              <a:rPr lang="en-US" dirty="0" err="1"/>
              <a:t>a.Amount</a:t>
            </a:r>
            <a:r>
              <a:rPr lang="en-US" dirty="0"/>
              <a:t>) AS '</a:t>
            </a:r>
            <a:r>
              <a:rPr lang="en-US" dirty="0" err="1"/>
              <a:t>avgamount</a:t>
            </a:r>
            <a:r>
              <a:rPr lang="en-US" dirty="0"/>
              <a:t>',</a:t>
            </a:r>
          </a:p>
          <a:p>
            <a:r>
              <a:rPr lang="en-US" dirty="0"/>
              <a:t>                DATEDIFF(20121101, MIN(</a:t>
            </a:r>
            <a:r>
              <a:rPr lang="en-US" dirty="0" err="1"/>
              <a:t>a.ActDate</a:t>
            </a:r>
            <a:r>
              <a:rPr lang="en-US" dirty="0"/>
              <a:t>)) / 365 AS '</a:t>
            </a:r>
            <a:r>
              <a:rPr lang="en-US" dirty="0" err="1"/>
              <a:t>firstdonation</a:t>
            </a:r>
            <a:r>
              <a:rPr lang="en-US" dirty="0"/>
              <a:t>',</a:t>
            </a:r>
          </a:p>
          <a:p>
            <a:r>
              <a:rPr lang="en-US" dirty="0"/>
              <a:t>                IF(</a:t>
            </a:r>
            <a:r>
              <a:rPr lang="en-US" dirty="0" err="1"/>
              <a:t>c.counter</a:t>
            </a:r>
            <a:r>
              <a:rPr lang="en-US" dirty="0"/>
              <a:t> IS NULL, 0, 1) AS 'loyal'</a:t>
            </a:r>
          </a:p>
          <a:p>
            <a:r>
              <a:rPr lang="en-US" dirty="0"/>
              <a:t>         FROM acts a</a:t>
            </a:r>
          </a:p>
          <a:p>
            <a:r>
              <a:rPr lang="en-US" dirty="0"/>
              <a:t>         LEFT JOIN (SELECT </a:t>
            </a:r>
            <a:r>
              <a:rPr lang="en-US" dirty="0" err="1"/>
              <a:t>ContactId</a:t>
            </a:r>
            <a:r>
              <a:rPr lang="en-US" dirty="0"/>
              <a:t>, COUNT(Amount) AS counter</a:t>
            </a:r>
          </a:p>
          <a:p>
            <a:r>
              <a:rPr lang="en-US" dirty="0"/>
              <a:t>                    FROM Acts</a:t>
            </a:r>
          </a:p>
          <a:p>
            <a:r>
              <a:rPr lang="en-US" dirty="0"/>
              <a:t>                    WHERE (</a:t>
            </a:r>
            <a:r>
              <a:rPr lang="en-US" dirty="0" err="1"/>
              <a:t>ActDate</a:t>
            </a:r>
            <a:r>
              <a:rPr lang="en-US" dirty="0"/>
              <a:t> &gt;= 20121101) AND</a:t>
            </a:r>
          </a:p>
          <a:p>
            <a:r>
              <a:rPr lang="en-US" dirty="0"/>
              <a:t>                          (</a:t>
            </a:r>
            <a:r>
              <a:rPr lang="en-US" dirty="0" err="1"/>
              <a:t>ActDate</a:t>
            </a:r>
            <a:r>
              <a:rPr lang="en-US" dirty="0"/>
              <a:t> &lt;  20131101) AND</a:t>
            </a:r>
          </a:p>
          <a:p>
            <a:r>
              <a:rPr lang="en-US" dirty="0"/>
              <a:t>                          (</a:t>
            </a:r>
            <a:r>
              <a:rPr lang="en-US" dirty="0" err="1"/>
              <a:t>ActType</a:t>
            </a:r>
            <a:r>
              <a:rPr lang="en-US" dirty="0"/>
              <a:t> = 'DO')</a:t>
            </a:r>
          </a:p>
          <a:p>
            <a:r>
              <a:rPr lang="en-US" dirty="0"/>
              <a:t>                    GROUP BY </a:t>
            </a:r>
            <a:r>
              <a:rPr lang="en-US" dirty="0" err="1"/>
              <a:t>ContactId</a:t>
            </a:r>
            <a:r>
              <a:rPr lang="en-US" dirty="0"/>
              <a:t>) AS c</a:t>
            </a:r>
          </a:p>
          <a:p>
            <a:r>
              <a:rPr lang="en-US" dirty="0"/>
              <a:t>         ON </a:t>
            </a:r>
            <a:r>
              <a:rPr lang="en-US" dirty="0" err="1"/>
              <a:t>c.ContactId</a:t>
            </a:r>
            <a:r>
              <a:rPr lang="en-US" dirty="0"/>
              <a:t> = </a:t>
            </a:r>
            <a:r>
              <a:rPr lang="en-US" dirty="0" err="1"/>
              <a:t>a.ContactId</a:t>
            </a:r>
            <a:endParaRPr lang="en-US" dirty="0"/>
          </a:p>
          <a:p>
            <a:r>
              <a:rPr lang="en-US" dirty="0"/>
              <a:t>         WHERE (</a:t>
            </a:r>
            <a:r>
              <a:rPr lang="en-US" dirty="0" err="1"/>
              <a:t>ActType</a:t>
            </a:r>
            <a:r>
              <a:rPr lang="en-US" dirty="0"/>
              <a:t> = 'DO') AND (</a:t>
            </a:r>
            <a:r>
              <a:rPr lang="en-US" dirty="0" err="1"/>
              <a:t>ActDate</a:t>
            </a:r>
            <a:r>
              <a:rPr lang="en-US" dirty="0"/>
              <a:t> &lt; 20121101)</a:t>
            </a:r>
          </a:p>
          <a:p>
            <a:r>
              <a:rPr lang="en-US" dirty="0"/>
              <a:t>         GROUP BY 1"</a:t>
            </a:r>
          </a:p>
          <a:p>
            <a:r>
              <a:rPr lang="en-US" dirty="0"/>
              <a:t>data = </a:t>
            </a:r>
            <a:r>
              <a:rPr lang="en-US" dirty="0" err="1"/>
              <a:t>sqlQuery</a:t>
            </a:r>
            <a:r>
              <a:rPr lang="en-US" dirty="0"/>
              <a:t>(db, query)</a:t>
            </a:r>
          </a:p>
          <a:p>
            <a:endParaRPr lang="en-US" dirty="0"/>
          </a:p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# Close the connection</a:t>
            </a:r>
          </a:p>
          <a:p>
            <a:r>
              <a:rPr lang="en-US" dirty="0" err="1"/>
              <a:t>odbcClose</a:t>
            </a:r>
            <a:r>
              <a:rPr lang="en-US" dirty="0"/>
              <a:t>(db)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Assign contact id as row names, remove id from data</a:t>
            </a:r>
          </a:p>
          <a:p>
            <a:r>
              <a:rPr lang="en-US" dirty="0" err="1"/>
              <a:t>rownames</a:t>
            </a:r>
            <a:r>
              <a:rPr lang="en-US" dirty="0"/>
              <a:t>(data) = </a:t>
            </a:r>
            <a:r>
              <a:rPr lang="en-US" dirty="0" err="1"/>
              <a:t>data$ContactId</a:t>
            </a:r>
            <a:endParaRPr lang="en-US" dirty="0"/>
          </a:p>
          <a:p>
            <a:r>
              <a:rPr lang="en-US" dirty="0"/>
              <a:t>data = data[, -1]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Logit</a:t>
            </a:r>
            <a:r>
              <a:rPr lang="en-US" dirty="0"/>
              <a:t>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23</a:t>
            </a:fld>
            <a:endParaRPr lang="fr-B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One of the libraries available for (multinomial)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logit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model</a:t>
            </a:r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Logit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model</a:t>
            </a:r>
          </a:p>
          <a:p>
            <a:r>
              <a:rPr lang="en-US" dirty="0"/>
              <a:t>model = </a:t>
            </a:r>
            <a:r>
              <a:rPr lang="en-US" dirty="0" err="1">
                <a:solidFill>
                  <a:srgbClr val="C00000"/>
                </a:solidFill>
              </a:rPr>
              <a:t>multinom</a:t>
            </a:r>
            <a:r>
              <a:rPr lang="en-US" dirty="0"/>
              <a:t>(formula = loyal ~ ., data = data)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Get coefficients, standard errors</a:t>
            </a:r>
          </a:p>
          <a:p>
            <a:r>
              <a:rPr lang="en-US" dirty="0" err="1"/>
              <a:t>coeff</a:t>
            </a:r>
            <a:r>
              <a:rPr lang="en-US" dirty="0"/>
              <a:t>   = t(summary(model)$coefficients)</a:t>
            </a:r>
          </a:p>
          <a:p>
            <a:r>
              <a:rPr lang="en-US" dirty="0" err="1"/>
              <a:t>stder</a:t>
            </a:r>
            <a:r>
              <a:rPr lang="en-US" dirty="0"/>
              <a:t>   = t(summary(model)$</a:t>
            </a:r>
            <a:r>
              <a:rPr lang="en-US" dirty="0" err="1"/>
              <a:t>standard.errors</a:t>
            </a:r>
            <a:r>
              <a:rPr lang="en-US" dirty="0"/>
              <a:t>)</a:t>
            </a:r>
          </a:p>
          <a:p>
            <a:r>
              <a:rPr lang="en-US" dirty="0" err="1"/>
              <a:t>zvalues</a:t>
            </a:r>
            <a:r>
              <a:rPr lang="en-US" dirty="0"/>
              <a:t> = </a:t>
            </a:r>
            <a:r>
              <a:rPr lang="en-US" dirty="0" err="1"/>
              <a:t>coeff</a:t>
            </a:r>
            <a:r>
              <a:rPr lang="en-US" dirty="0"/>
              <a:t> / </a:t>
            </a:r>
            <a:r>
              <a:rPr lang="en-US" dirty="0" err="1"/>
              <a:t>stder</a:t>
            </a:r>
            <a:endParaRPr lang="en-US" dirty="0"/>
          </a:p>
          <a:p>
            <a:r>
              <a:rPr lang="en-US" dirty="0" err="1"/>
              <a:t>pvalues</a:t>
            </a:r>
            <a:r>
              <a:rPr lang="en-US" dirty="0"/>
              <a:t> = (1 - </a:t>
            </a:r>
            <a:r>
              <a:rPr lang="en-US" dirty="0" err="1">
                <a:solidFill>
                  <a:srgbClr val="C00000"/>
                </a:solidFill>
              </a:rPr>
              <a:t>pnorm</a:t>
            </a:r>
            <a:r>
              <a:rPr lang="en-US" dirty="0"/>
              <a:t>(abs(</a:t>
            </a:r>
            <a:r>
              <a:rPr lang="en-US" dirty="0" err="1"/>
              <a:t>zvalues</a:t>
            </a:r>
            <a:r>
              <a:rPr lang="en-US" dirty="0"/>
              <a:t>), 0, 1)) * 2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Print results</a:t>
            </a:r>
          </a:p>
          <a:p>
            <a:r>
              <a:rPr lang="en-US" dirty="0"/>
              <a:t>print("coefficients:")</a:t>
            </a:r>
          </a:p>
          <a:p>
            <a:r>
              <a:rPr lang="en-US" dirty="0"/>
              <a:t>print(</a:t>
            </a:r>
            <a:r>
              <a:rPr lang="en-US" dirty="0" err="1"/>
              <a:t>coeff</a:t>
            </a:r>
            <a:r>
              <a:rPr lang="en-US" dirty="0"/>
              <a:t>)</a:t>
            </a:r>
          </a:p>
          <a:p>
            <a:r>
              <a:rPr lang="en-US" dirty="0"/>
              <a:t>print("standard deviations:")</a:t>
            </a:r>
          </a:p>
          <a:p>
            <a:r>
              <a:rPr lang="en-US" dirty="0"/>
              <a:t>print(</a:t>
            </a:r>
            <a:r>
              <a:rPr lang="en-US" dirty="0" err="1"/>
              <a:t>stder</a:t>
            </a:r>
            <a:r>
              <a:rPr lang="en-US" dirty="0"/>
              <a:t>)</a:t>
            </a:r>
          </a:p>
          <a:p>
            <a:r>
              <a:rPr lang="en-US" dirty="0"/>
              <a:t>print("p-values")</a:t>
            </a:r>
          </a:p>
          <a:p>
            <a:r>
              <a:rPr lang="en-US" dirty="0"/>
              <a:t>print(</a:t>
            </a:r>
            <a:r>
              <a:rPr lang="en-US" dirty="0" err="1"/>
              <a:t>pvalues</a:t>
            </a:r>
            <a:r>
              <a:rPr lang="en-US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Logit</a:t>
            </a:r>
            <a:r>
              <a:rPr lang="en-US" dirty="0"/>
              <a:t>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24</a:t>
            </a:fld>
            <a:endParaRPr lang="fr-B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Transforming</a:t>
            </a:r>
            <a:r>
              <a:rPr lang="fr-FR" dirty="0"/>
              <a:t> data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Garbage in, garbage out…</a:t>
            </a:r>
          </a:p>
          <a:p>
            <a:endParaRPr lang="en-US" dirty="0"/>
          </a:p>
          <a:p>
            <a:r>
              <a:rPr lang="en-US" dirty="0"/>
              <a:t>Sometimes, U(x) is not (only) a linear function of X</a:t>
            </a:r>
          </a:p>
          <a:p>
            <a:pPr lvl="1"/>
            <a:r>
              <a:rPr lang="en-US" dirty="0"/>
              <a:t>Logarithm transform?</a:t>
            </a:r>
          </a:p>
          <a:p>
            <a:pPr lvl="1"/>
            <a:r>
              <a:rPr lang="en-US" dirty="0"/>
              <a:t>Square root?</a:t>
            </a:r>
          </a:p>
          <a:p>
            <a:pPr lvl="1"/>
            <a:r>
              <a:rPr lang="en-US" dirty="0"/>
              <a:t>Power transform?</a:t>
            </a:r>
          </a:p>
          <a:p>
            <a:pPr lvl="1"/>
            <a:r>
              <a:rPr lang="en-US" dirty="0"/>
              <a:t>Interaction terms?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25</a:t>
            </a:fld>
            <a:endParaRPr lang="fr-B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8579-1C5F-4065-8159-CA2DC349B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Recency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B07D6-9ABB-4B3D-B541-E2832590E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386" y="981075"/>
            <a:ext cx="7093228" cy="5145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90FEE-9D00-4BD0-9B63-50F33C77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44097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A9100-C2BF-479A-A158-7DD0EB744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Recency</a:t>
            </a:r>
            <a:r>
              <a:rPr lang="fr-FR" dirty="0"/>
              <a:t>, log(</a:t>
            </a:r>
            <a:r>
              <a:rPr lang="fr-FR" dirty="0" err="1"/>
              <a:t>Recency</a:t>
            </a:r>
            <a:r>
              <a:rPr lang="fr-FR" dirty="0"/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34EF00-9EA6-439E-9C5D-6F957BC3E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386" y="981075"/>
            <a:ext cx="7093228" cy="5145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BFB0B-9AFB-49FC-98C4-154AAA01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76777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869E-5825-4AB5-8D48-E1BC36D70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do </a:t>
            </a:r>
            <a:r>
              <a:rPr lang="fr-FR" dirty="0" err="1"/>
              <a:t>that</a:t>
            </a:r>
            <a:r>
              <a:rPr lang="fr-FR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65E21-CC9F-4014-9742-947998075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717031"/>
            <a:ext cx="5825852" cy="2639332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Well… we have to!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DF1FD-35FE-4AF2-8876-E64249E2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28</a:t>
            </a:fld>
            <a:endParaRPr lang="fr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821B0-96E9-45A1-A4BE-F07B26A3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706691" y="2376763"/>
            <a:ext cx="2669574" cy="3749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6FE1EC7-DE69-4081-AE13-FBC1DBF353E9}"/>
              </a:ext>
            </a:extLst>
          </p:cNvPr>
          <p:cNvSpPr/>
          <p:nvPr/>
        </p:nvSpPr>
        <p:spPr>
          <a:xfrm>
            <a:off x="920552" y="1340769"/>
            <a:ext cx="4392488" cy="1800200"/>
          </a:xfrm>
          <a:prstGeom prst="wedgeRoundRectCallout">
            <a:avLst>
              <a:gd name="adj1" fmla="val 98406"/>
              <a:gd name="adj2" fmla="val 92299"/>
              <a:gd name="adj3" fmla="val 16667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 the domain [0.1, 2], X and log(X)</a:t>
            </a:r>
            <a:br>
              <a:rPr lang="en-US" sz="2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have a correlation of .93.</a:t>
            </a:r>
            <a:br>
              <a:rPr lang="en-US" sz="2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You can’t introduce correlated predictors in a model !!!</a:t>
            </a:r>
          </a:p>
        </p:txBody>
      </p:sp>
    </p:spTree>
    <p:extLst>
      <p:ext uri="{BB962C8B-B14F-4D97-AF65-F5344CB8AC3E}">
        <p14:creationId xmlns:p14="http://schemas.microsoft.com/office/powerpoint/2010/main" val="585308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D7FA3-94F3-42FB-B765-D5CC0473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Frequency vs. log(Frequency)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E34D9-485E-447C-925D-72434D7DF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use frequency, each additional purchase is expected to carry the same information value</a:t>
            </a:r>
          </a:p>
          <a:p>
            <a:endParaRPr lang="en-US" dirty="0"/>
          </a:p>
          <a:p>
            <a:r>
              <a:rPr lang="en-US" dirty="0"/>
              <a:t>Is it true?</a:t>
            </a:r>
          </a:p>
          <a:p>
            <a:pPr lvl="1"/>
            <a:r>
              <a:rPr lang="en-US" dirty="0"/>
              <a:t>From nothing to 1</a:t>
            </a:r>
            <a:r>
              <a:rPr lang="en-US" baseline="30000" dirty="0"/>
              <a:t>st</a:t>
            </a:r>
            <a:r>
              <a:rPr lang="en-US" dirty="0"/>
              <a:t> purchase?</a:t>
            </a:r>
          </a:p>
          <a:p>
            <a:pPr lvl="1"/>
            <a:r>
              <a:rPr lang="en-US" dirty="0"/>
              <a:t>From 1</a:t>
            </a:r>
            <a:r>
              <a:rPr lang="en-US" baseline="30000" dirty="0"/>
              <a:t>st</a:t>
            </a:r>
            <a:r>
              <a:rPr lang="en-US" dirty="0"/>
              <a:t> to 2</a:t>
            </a:r>
            <a:r>
              <a:rPr lang="en-US" baseline="30000" dirty="0"/>
              <a:t>nd</a:t>
            </a:r>
            <a:r>
              <a:rPr lang="en-US" dirty="0"/>
              <a:t> purchase?</a:t>
            </a:r>
          </a:p>
          <a:p>
            <a:pPr lvl="1"/>
            <a:r>
              <a:rPr lang="en-US" dirty="0"/>
              <a:t>From 30</a:t>
            </a:r>
            <a:r>
              <a:rPr lang="en-US" baseline="30000" dirty="0"/>
              <a:t>th</a:t>
            </a:r>
            <a:r>
              <a:rPr lang="en-US" dirty="0"/>
              <a:t> to 31</a:t>
            </a:r>
            <a:r>
              <a:rPr lang="en-US" baseline="30000" dirty="0"/>
              <a:t>st</a:t>
            </a:r>
            <a:r>
              <a:rPr lang="en-US" dirty="0"/>
              <a:t> purchase?</a:t>
            </a:r>
          </a:p>
          <a:p>
            <a:endParaRPr lang="en-US" dirty="0"/>
          </a:p>
          <a:p>
            <a:r>
              <a:rPr lang="en-US" dirty="0"/>
              <a:t>If you use </a:t>
            </a:r>
            <a:r>
              <a:rPr lang="en-US" b="1" dirty="0"/>
              <a:t>log</a:t>
            </a:r>
            <a:r>
              <a:rPr lang="en-US" dirty="0"/>
              <a:t>(frequency), each additional purchase adds less and less value…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DE625-6612-4EEB-B557-520DE2A0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83753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</a:t>
            </a:fld>
            <a:endParaRPr lang="fr-B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9F3C-9307-4D2D-BB79-B3E36F54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Interaction </a:t>
            </a:r>
            <a:r>
              <a:rPr lang="fr-FR" dirty="0" err="1"/>
              <a:t>terms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AF0AD-A2FB-40D9-BC24-E612D6EC6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980729"/>
            <a:ext cx="8915400" cy="2160239"/>
          </a:xfrm>
        </p:spPr>
        <p:txBody>
          <a:bodyPr/>
          <a:lstStyle/>
          <a:p>
            <a:r>
              <a:rPr lang="en-US" dirty="0"/>
              <a:t>Compare these two individuals</a:t>
            </a:r>
          </a:p>
          <a:p>
            <a:pPr lvl="1"/>
            <a:r>
              <a:rPr lang="en-US" dirty="0"/>
              <a:t>Same seniority</a:t>
            </a:r>
          </a:p>
          <a:p>
            <a:pPr lvl="1"/>
            <a:r>
              <a:rPr lang="en-US" dirty="0"/>
              <a:t>Same recency</a:t>
            </a:r>
          </a:p>
          <a:p>
            <a:pPr lvl="1"/>
            <a:r>
              <a:rPr lang="en-US" dirty="0"/>
              <a:t>Second individual has higher frequency</a:t>
            </a:r>
          </a:p>
          <a:p>
            <a:pPr lvl="1"/>
            <a:r>
              <a:rPr lang="en-US" dirty="0"/>
              <a:t>Who is more </a:t>
            </a:r>
            <a:r>
              <a:rPr lang="en-US" dirty="0" err="1"/>
              <a:t>likey</a:t>
            </a:r>
            <a:r>
              <a:rPr lang="en-US" dirty="0"/>
              <a:t> to give again?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1483-4EBA-4AB1-BA51-2AD4B8E3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30</a:t>
            </a:fld>
            <a:endParaRPr lang="fr-B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B3E116-4C81-4F87-B5E7-31C601F5E20B}"/>
              </a:ext>
            </a:extLst>
          </p:cNvPr>
          <p:cNvCxnSpPr>
            <a:cxnSpLocks/>
          </p:cNvCxnSpPr>
          <p:nvPr/>
        </p:nvCxnSpPr>
        <p:spPr>
          <a:xfrm>
            <a:off x="704528" y="4149080"/>
            <a:ext cx="7704856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B90304-11E5-4DC5-88A0-A91164C29E2E}"/>
              </a:ext>
            </a:extLst>
          </p:cNvPr>
          <p:cNvCxnSpPr>
            <a:cxnSpLocks/>
          </p:cNvCxnSpPr>
          <p:nvPr/>
        </p:nvCxnSpPr>
        <p:spPr>
          <a:xfrm>
            <a:off x="704528" y="5661248"/>
            <a:ext cx="7704856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59E2F4-E41A-4846-8B3D-CE393247F6D4}"/>
              </a:ext>
            </a:extLst>
          </p:cNvPr>
          <p:cNvGrpSpPr/>
          <p:nvPr/>
        </p:nvGrpSpPr>
        <p:grpSpPr>
          <a:xfrm>
            <a:off x="992560" y="4005062"/>
            <a:ext cx="4608511" cy="288033"/>
            <a:chOff x="992560" y="4005062"/>
            <a:chExt cx="4608511" cy="28803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709224C-5396-4998-995C-FBA664589BDA}"/>
                </a:ext>
              </a:extLst>
            </p:cNvPr>
            <p:cNvSpPr/>
            <p:nvPr/>
          </p:nvSpPr>
          <p:spPr>
            <a:xfrm>
              <a:off x="992560" y="4005064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65E945-1B90-42D6-8E2D-BF8FAE02A0C7}"/>
                </a:ext>
              </a:extLst>
            </p:cNvPr>
            <p:cNvSpPr/>
            <p:nvPr/>
          </p:nvSpPr>
          <p:spPr>
            <a:xfrm>
              <a:off x="5313040" y="400506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1D5387-93C4-42A7-B80C-B45AED849410}"/>
                </a:ext>
              </a:extLst>
            </p:cNvPr>
            <p:cNvSpPr/>
            <p:nvPr/>
          </p:nvSpPr>
          <p:spPr>
            <a:xfrm>
              <a:off x="3440833" y="4005062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D95887-8C9D-4659-B243-7859435E9231}"/>
              </a:ext>
            </a:extLst>
          </p:cNvPr>
          <p:cNvGrpSpPr/>
          <p:nvPr/>
        </p:nvGrpSpPr>
        <p:grpSpPr>
          <a:xfrm>
            <a:off x="992560" y="5517233"/>
            <a:ext cx="4608512" cy="288031"/>
            <a:chOff x="992560" y="5517233"/>
            <a:chExt cx="4608512" cy="28803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09982B-5DC5-444E-80C5-D4BBAB959595}"/>
                </a:ext>
              </a:extLst>
            </p:cNvPr>
            <p:cNvSpPr/>
            <p:nvPr/>
          </p:nvSpPr>
          <p:spPr>
            <a:xfrm>
              <a:off x="992560" y="551723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B208B2-99B8-4BCB-B803-485823ECA38C}"/>
                </a:ext>
              </a:extLst>
            </p:cNvPr>
            <p:cNvSpPr/>
            <p:nvPr/>
          </p:nvSpPr>
          <p:spPr>
            <a:xfrm>
              <a:off x="5313041" y="551723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04F0830-6ACE-44A4-99B5-6517E7D24B2B}"/>
                </a:ext>
              </a:extLst>
            </p:cNvPr>
            <p:cNvSpPr/>
            <p:nvPr/>
          </p:nvSpPr>
          <p:spPr>
            <a:xfrm>
              <a:off x="1424608" y="551723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1D08A13-BF5B-4D7B-9A27-8F7432BD669A}"/>
                </a:ext>
              </a:extLst>
            </p:cNvPr>
            <p:cNvSpPr/>
            <p:nvPr/>
          </p:nvSpPr>
          <p:spPr>
            <a:xfrm>
              <a:off x="1784648" y="551723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544A87A-EC40-4B10-8AC0-4E1523923785}"/>
                </a:ext>
              </a:extLst>
            </p:cNvPr>
            <p:cNvSpPr/>
            <p:nvPr/>
          </p:nvSpPr>
          <p:spPr>
            <a:xfrm>
              <a:off x="2288704" y="551723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91544E-8450-4606-8D4E-B72590E85DC2}"/>
                </a:ext>
              </a:extLst>
            </p:cNvPr>
            <p:cNvSpPr/>
            <p:nvPr/>
          </p:nvSpPr>
          <p:spPr>
            <a:xfrm>
              <a:off x="2648744" y="551723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00D21E3-C723-437E-B386-AE7FA77734C2}"/>
                </a:ext>
              </a:extLst>
            </p:cNvPr>
            <p:cNvSpPr/>
            <p:nvPr/>
          </p:nvSpPr>
          <p:spPr>
            <a:xfrm>
              <a:off x="3224809" y="551723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DD8DA13-4225-4D1E-8FB2-54B7F733DB94}"/>
                </a:ext>
              </a:extLst>
            </p:cNvPr>
            <p:cNvSpPr/>
            <p:nvPr/>
          </p:nvSpPr>
          <p:spPr>
            <a:xfrm>
              <a:off x="3656857" y="551723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7232E07-ED44-417A-9AB9-EA122029F40B}"/>
                </a:ext>
              </a:extLst>
            </p:cNvPr>
            <p:cNvSpPr/>
            <p:nvPr/>
          </p:nvSpPr>
          <p:spPr>
            <a:xfrm>
              <a:off x="4016896" y="551723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1D3E74E-F078-40A7-A7A7-D9E5B9EDAA93}"/>
                </a:ext>
              </a:extLst>
            </p:cNvPr>
            <p:cNvSpPr/>
            <p:nvPr/>
          </p:nvSpPr>
          <p:spPr>
            <a:xfrm>
              <a:off x="4448944" y="551723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CFFB627-D78D-47B7-9A75-B479164410EE}"/>
                </a:ext>
              </a:extLst>
            </p:cNvPr>
            <p:cNvSpPr/>
            <p:nvPr/>
          </p:nvSpPr>
          <p:spPr>
            <a:xfrm>
              <a:off x="4953001" y="5517233"/>
              <a:ext cx="288031" cy="2880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B897CF-D018-4FBF-8B3A-69E650C23E5B}"/>
              </a:ext>
            </a:extLst>
          </p:cNvPr>
          <p:cNvCxnSpPr/>
          <p:nvPr/>
        </p:nvCxnSpPr>
        <p:spPr>
          <a:xfrm>
            <a:off x="7527776" y="3645024"/>
            <a:ext cx="0" cy="244827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22371EF-A5BA-4C10-BC63-7806EDEBE9E7}"/>
              </a:ext>
            </a:extLst>
          </p:cNvPr>
          <p:cNvSpPr txBox="1"/>
          <p:nvPr/>
        </p:nvSpPr>
        <p:spPr>
          <a:xfrm>
            <a:off x="7113240" y="327569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24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A9852-9C4F-42CA-BC8B-014F78918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</a:t>
            </a:r>
            <a:r>
              <a:rPr lang="fr-FR" dirty="0"/>
              <a:t>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72A35-29AB-45CD-9759-E25BE1B8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31</a:t>
            </a:fld>
            <a:endParaRPr lang="fr-B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8FCE77-D5DA-46D2-A85E-FA089273EAA2}"/>
              </a:ext>
            </a:extLst>
          </p:cNvPr>
          <p:cNvSpPr txBox="1">
            <a:spLocks/>
          </p:cNvSpPr>
          <p:nvPr/>
        </p:nvSpPr>
        <p:spPr>
          <a:xfrm>
            <a:off x="1485900" y="1447800"/>
            <a:ext cx="7924800" cy="46783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588" lvl="0" indent="-1588">
              <a:spcBef>
                <a:spcPct val="20000"/>
              </a:spcBef>
            </a:pPr>
            <a:r>
              <a:rPr lang="en-US" sz="2400" b="1" dirty="0">
                <a:latin typeface="Gotham Book" pitchFamily="2" charset="0"/>
              </a:rPr>
              <a:t>Feature engineering</a:t>
            </a:r>
            <a:r>
              <a:rPr lang="en-US" sz="2400" dirty="0">
                <a:latin typeface="Gotham Book" pitchFamily="2" charset="0"/>
              </a:rPr>
              <a:t> is the process of using domain knowledge of the data to create predictors/ features that make machine learning algorithms work</a:t>
            </a:r>
            <a:endParaRPr kumimoji="0" lang="en-US" sz="240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 Book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DDCC8-FD08-4052-918D-E4A005F4D55E}"/>
              </a:ext>
            </a:extLst>
          </p:cNvPr>
          <p:cNvSpPr txBox="1"/>
          <p:nvPr/>
        </p:nvSpPr>
        <p:spPr>
          <a:xfrm>
            <a:off x="247650" y="838201"/>
            <a:ext cx="125867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0" dirty="0">
                <a:solidFill>
                  <a:schemeClr val="accent6"/>
                </a:solidFill>
              </a:rPr>
              <a:t>“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BBD2E5-8354-45BD-A519-D363A1431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370" y="3010714"/>
            <a:ext cx="2669282" cy="35020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9228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Transforming</a:t>
            </a:r>
            <a:r>
              <a:rPr lang="fr-FR" dirty="0"/>
              <a:t> data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32</a:t>
            </a:fld>
            <a:endParaRPr lang="fr-B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1628800"/>
            <a:ext cx="4572000" cy="314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3406" y="5274920"/>
            <a:ext cx="3273191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5080000" y="1628800"/>
            <a:ext cx="4572000" cy="4057600"/>
            <a:chOff x="5080000" y="1628800"/>
            <a:chExt cx="4572000" cy="40576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80000" y="1628800"/>
              <a:ext cx="4572000" cy="3148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380188" y="5229200"/>
              <a:ext cx="3971624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Replace "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formula = loyal ~ .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by:</a:t>
            </a:r>
          </a:p>
          <a:p>
            <a:r>
              <a:rPr lang="en-US" dirty="0"/>
              <a:t>model = </a:t>
            </a:r>
            <a:r>
              <a:rPr lang="en-US" dirty="0" err="1"/>
              <a:t>multinom</a:t>
            </a:r>
            <a:r>
              <a:rPr lang="en-US" dirty="0"/>
              <a:t>(formula = loyal ~ (</a:t>
            </a:r>
            <a:r>
              <a:rPr lang="en-US" dirty="0" err="1"/>
              <a:t>recency</a:t>
            </a:r>
            <a:r>
              <a:rPr lang="en-US" dirty="0"/>
              <a:t> * frequency) + log(</a:t>
            </a:r>
            <a:r>
              <a:rPr lang="en-US" dirty="0" err="1"/>
              <a:t>recency</a:t>
            </a:r>
            <a:r>
              <a:rPr lang="en-US" dirty="0"/>
              <a:t>) + log(frequency),                 data = data)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Logit</a:t>
            </a:r>
            <a:r>
              <a:rPr lang="en-US" dirty="0"/>
              <a:t>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33</a:t>
            </a:fld>
            <a:endParaRPr lang="fr-BE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Transforming</a:t>
            </a:r>
            <a:r>
              <a:rPr lang="fr-FR" dirty="0"/>
              <a:t> data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980730"/>
            <a:ext cx="8915400" cy="56166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about adding as many terms as possible?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Additional terms will always improve predictions</a:t>
            </a:r>
          </a:p>
          <a:p>
            <a:pPr lvl="1"/>
            <a:r>
              <a:rPr lang="en-US" dirty="0"/>
              <a:t>Might capture complex nonlinear/interaction patterns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 err="1"/>
              <a:t>Multicollinearity</a:t>
            </a:r>
            <a:endParaRPr lang="en-US" dirty="0"/>
          </a:p>
          <a:p>
            <a:pPr lvl="1"/>
            <a:r>
              <a:rPr lang="en-US" dirty="0"/>
              <a:t>Terms are correlated, and causality is harder to determine</a:t>
            </a:r>
          </a:p>
          <a:p>
            <a:pPr lvl="1">
              <a:buNone/>
            </a:pPr>
            <a:r>
              <a:rPr lang="en-US" dirty="0">
                <a:sym typeface="Wingdings 3"/>
              </a:rPr>
              <a:t>	 increases variance</a:t>
            </a:r>
          </a:p>
          <a:p>
            <a:pPr lvl="1">
              <a:buNone/>
            </a:pPr>
            <a:r>
              <a:rPr lang="en-US" dirty="0">
                <a:sym typeface="Wingdings 3"/>
              </a:rPr>
              <a:t>	 decreases statistical significance</a:t>
            </a:r>
          </a:p>
          <a:p>
            <a:pPr lvl="1">
              <a:buNone/>
            </a:pPr>
            <a:r>
              <a:rPr lang="en-US" dirty="0">
                <a:sym typeface="Wingdings 3"/>
              </a:rPr>
              <a:t>	 model becomes less stable (</a:t>
            </a:r>
            <a:r>
              <a:rPr lang="en-US" dirty="0" err="1">
                <a:sym typeface="Wingdings 3"/>
              </a:rPr>
              <a:t>overfitting</a:t>
            </a:r>
            <a:r>
              <a:rPr lang="en-US" dirty="0">
                <a:sym typeface="Wingdings 3"/>
              </a:rPr>
              <a:t>, out-of-sample)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34</a:t>
            </a:fld>
            <a:endParaRPr lang="fr-B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417" y="2035696"/>
            <a:ext cx="784916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869E-5825-4AB5-8D48-E1BC36D70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simple solution to </a:t>
            </a:r>
            <a:r>
              <a:rPr lang="fr-FR" dirty="0" err="1"/>
              <a:t>multicollinearity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65E21-CC9F-4014-9742-947998075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717031"/>
            <a:ext cx="5825852" cy="2639332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Well… it does not add </a:t>
            </a:r>
            <a:r>
              <a:rPr lang="en-US" u="sng" dirty="0"/>
              <a:t>a lot</a:t>
            </a:r>
            <a:r>
              <a:rPr lang="en-US" dirty="0"/>
              <a:t> of information</a:t>
            </a:r>
          </a:p>
          <a:p>
            <a:endParaRPr lang="en-US" dirty="0"/>
          </a:p>
          <a:p>
            <a:r>
              <a:rPr lang="en-US" dirty="0"/>
              <a:t>But when you’ll have 250 predictors, “not a lot” times 250 will be a huge deal!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DF1FD-35FE-4AF2-8876-E64249E2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35</a:t>
            </a:fld>
            <a:endParaRPr lang="fr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821B0-96E9-45A1-A4BE-F07B26A3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706691" y="2376763"/>
            <a:ext cx="2669574" cy="3749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6FE1EC7-DE69-4081-AE13-FBC1DBF353E9}"/>
              </a:ext>
            </a:extLst>
          </p:cNvPr>
          <p:cNvSpPr/>
          <p:nvPr/>
        </p:nvSpPr>
        <p:spPr>
          <a:xfrm>
            <a:off x="920552" y="1340769"/>
            <a:ext cx="4392488" cy="1800200"/>
          </a:xfrm>
          <a:prstGeom prst="wedgeRoundRectCallout">
            <a:avLst>
              <a:gd name="adj1" fmla="val 98406"/>
              <a:gd name="adj2" fmla="val 92299"/>
              <a:gd name="adj3" fmla="val 16667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If two predictors are highly correlated,</a:t>
            </a:r>
            <a:br>
              <a:rPr lang="en-US" sz="2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you should remove one of them,</a:t>
            </a:r>
            <a:br>
              <a:rPr lang="en-US" sz="2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because it does not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581505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solutions?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Diagnostic tools</a:t>
            </a:r>
          </a:p>
          <a:p>
            <a:pPr lvl="1"/>
            <a:r>
              <a:rPr lang="en-US" dirty="0"/>
              <a:t>In-sample diagnostic, penalized measures of model fit</a:t>
            </a:r>
          </a:p>
          <a:p>
            <a:pPr lvl="2"/>
            <a:r>
              <a:rPr lang="en-US" dirty="0"/>
              <a:t>AIC</a:t>
            </a:r>
          </a:p>
          <a:p>
            <a:pPr lvl="2"/>
            <a:r>
              <a:rPr lang="en-US" dirty="0"/>
              <a:t>BIC</a:t>
            </a:r>
          </a:p>
          <a:p>
            <a:pPr lvl="1"/>
            <a:r>
              <a:rPr lang="en-US" dirty="0"/>
              <a:t>Out-of-sample diagnostic</a:t>
            </a:r>
          </a:p>
          <a:p>
            <a:pPr lvl="2"/>
            <a:r>
              <a:rPr lang="en-US" dirty="0"/>
              <a:t>Cross-validation and validation sample</a:t>
            </a:r>
          </a:p>
          <a:p>
            <a:pPr lvl="2"/>
            <a:r>
              <a:rPr lang="en-US" dirty="0"/>
              <a:t>Multifold cross-validation (next week)</a:t>
            </a:r>
          </a:p>
          <a:p>
            <a:pPr lvl="2"/>
            <a:r>
              <a:rPr lang="en-US" dirty="0" err="1"/>
              <a:t>Jackniffing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 twists</a:t>
            </a:r>
          </a:p>
          <a:p>
            <a:pPr lvl="1"/>
            <a:r>
              <a:rPr lang="en-US" dirty="0"/>
              <a:t>Stepwise regression</a:t>
            </a:r>
          </a:p>
          <a:p>
            <a:pPr lvl="1"/>
            <a:r>
              <a:rPr lang="en-US" dirty="0"/>
              <a:t>Penalized regression, great against </a:t>
            </a:r>
            <a:r>
              <a:rPr lang="en-US" dirty="0" err="1"/>
              <a:t>multicollinearity</a:t>
            </a:r>
            <a:r>
              <a:rPr lang="en-US" dirty="0"/>
              <a:t> issues</a:t>
            </a:r>
          </a:p>
          <a:p>
            <a:pPr lvl="2"/>
            <a:r>
              <a:rPr lang="en-US" dirty="0"/>
              <a:t>Lasso, Ridge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36</a:t>
            </a:fld>
            <a:endParaRPr lang="fr-BE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Predicting a continuous outcome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37</a:t>
            </a:fld>
            <a:endParaRPr lang="fr-BE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Load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the package</a:t>
            </a:r>
          </a:p>
          <a:p>
            <a:r>
              <a:rPr lang="fr-BE" dirty="0" err="1"/>
              <a:t>library</a:t>
            </a:r>
            <a:r>
              <a:rPr lang="fr-BE" dirty="0"/>
              <a:t>(RODBC)</a:t>
            </a:r>
          </a:p>
          <a:p>
            <a:endParaRPr lang="fr-BE" dirty="0"/>
          </a:p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Connect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to MySQL (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credentials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are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mysqlodbc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root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root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fr-BE" dirty="0" err="1"/>
              <a:t>db</a:t>
            </a:r>
            <a:r>
              <a:rPr lang="fr-BE" dirty="0"/>
              <a:t> = </a:t>
            </a:r>
            <a:r>
              <a:rPr lang="fr-BE" dirty="0" err="1"/>
              <a:t>odbcConnect</a:t>
            </a:r>
            <a:r>
              <a:rPr lang="fr-BE" dirty="0"/>
              <a:t>("</a:t>
            </a:r>
            <a:r>
              <a:rPr lang="fr-BE" dirty="0" err="1"/>
              <a:t>mysqlodbc</a:t>
            </a:r>
            <a:r>
              <a:rPr lang="fr-BE" dirty="0"/>
              <a:t>", </a:t>
            </a:r>
            <a:r>
              <a:rPr lang="fr-BE" dirty="0" err="1"/>
              <a:t>uid</a:t>
            </a:r>
            <a:r>
              <a:rPr lang="fr-BE" dirty="0"/>
              <a:t>="</a:t>
            </a:r>
            <a:r>
              <a:rPr lang="fr-BE" dirty="0" err="1"/>
              <a:t>root</a:t>
            </a:r>
            <a:r>
              <a:rPr lang="fr-BE" dirty="0"/>
              <a:t>", </a:t>
            </a:r>
            <a:r>
              <a:rPr lang="fr-BE" dirty="0" err="1"/>
              <a:t>pwd</a:t>
            </a:r>
            <a:r>
              <a:rPr lang="fr-BE" dirty="0"/>
              <a:t>="</a:t>
            </a:r>
            <a:r>
              <a:rPr lang="fr-BE" dirty="0" err="1"/>
              <a:t>root</a:t>
            </a:r>
            <a:r>
              <a:rPr lang="fr-BE" dirty="0"/>
              <a:t>")</a:t>
            </a:r>
          </a:p>
          <a:p>
            <a:r>
              <a:rPr lang="fr-BE" dirty="0" err="1"/>
              <a:t>sqlQuery</a:t>
            </a:r>
            <a:r>
              <a:rPr lang="fr-BE" dirty="0"/>
              <a:t>(</a:t>
            </a:r>
            <a:r>
              <a:rPr lang="fr-BE" dirty="0" err="1"/>
              <a:t>db</a:t>
            </a:r>
            <a:r>
              <a:rPr lang="fr-BE" dirty="0"/>
              <a:t>, "USE </a:t>
            </a:r>
            <a:r>
              <a:rPr lang="fr-BE" dirty="0" err="1"/>
              <a:t>charity</a:t>
            </a:r>
            <a:r>
              <a:rPr lang="fr-BE" dirty="0"/>
              <a:t>")</a:t>
            </a:r>
          </a:p>
          <a:p>
            <a:endParaRPr lang="fr-BE" dirty="0"/>
          </a:p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Extract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data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from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database</a:t>
            </a:r>
            <a:endParaRPr lang="fr-B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BE" dirty="0" err="1"/>
              <a:t>query</a:t>
            </a:r>
            <a:r>
              <a:rPr lang="fr-BE" dirty="0"/>
              <a:t> = "SELECT </a:t>
            </a:r>
            <a:r>
              <a:rPr lang="fr-BE" dirty="0" err="1"/>
              <a:t>a.ContactId</a:t>
            </a:r>
            <a:r>
              <a:rPr lang="fr-BE" dirty="0"/>
              <a:t>,</a:t>
            </a:r>
          </a:p>
          <a:p>
            <a:r>
              <a:rPr lang="fr-BE" dirty="0"/>
              <a:t>                AVG(</a:t>
            </a:r>
            <a:r>
              <a:rPr lang="fr-BE" dirty="0" err="1"/>
              <a:t>a.Amount</a:t>
            </a:r>
            <a:r>
              <a:rPr lang="fr-BE" dirty="0"/>
              <a:t>) AS '</a:t>
            </a:r>
            <a:r>
              <a:rPr lang="fr-BE" dirty="0" err="1"/>
              <a:t>avgamount</a:t>
            </a:r>
            <a:r>
              <a:rPr lang="fr-BE" dirty="0"/>
              <a:t>',</a:t>
            </a:r>
          </a:p>
          <a:p>
            <a:r>
              <a:rPr lang="fr-BE" dirty="0"/>
              <a:t>                MAX(</a:t>
            </a:r>
            <a:r>
              <a:rPr lang="fr-BE" dirty="0" err="1"/>
              <a:t>a.Amount</a:t>
            </a:r>
            <a:r>
              <a:rPr lang="fr-BE" dirty="0"/>
              <a:t>) AS '</a:t>
            </a:r>
            <a:r>
              <a:rPr lang="fr-BE" dirty="0" err="1"/>
              <a:t>maxamount</a:t>
            </a:r>
            <a:r>
              <a:rPr lang="fr-BE" dirty="0"/>
              <a:t>',</a:t>
            </a:r>
          </a:p>
          <a:p>
            <a:r>
              <a:rPr lang="fr-BE" dirty="0"/>
              <a:t>                </a:t>
            </a:r>
            <a:r>
              <a:rPr lang="fr-BE" dirty="0" err="1"/>
              <a:t>c.target</a:t>
            </a:r>
            <a:endParaRPr lang="fr-BE" dirty="0"/>
          </a:p>
          <a:p>
            <a:r>
              <a:rPr lang="fr-BE" dirty="0"/>
              <a:t>         FROM </a:t>
            </a:r>
            <a:r>
              <a:rPr lang="fr-BE" dirty="0" err="1"/>
              <a:t>acts</a:t>
            </a:r>
            <a:r>
              <a:rPr lang="fr-BE" dirty="0"/>
              <a:t> a</a:t>
            </a:r>
          </a:p>
          <a:p>
            <a:r>
              <a:rPr lang="fr-BE" dirty="0"/>
              <a:t>         INNER JOIN (SELECT </a:t>
            </a:r>
            <a:r>
              <a:rPr lang="fr-BE" dirty="0" err="1"/>
              <a:t>ContactId</a:t>
            </a:r>
            <a:r>
              <a:rPr lang="fr-BE" dirty="0"/>
              <a:t>, AVG(</a:t>
            </a:r>
            <a:r>
              <a:rPr lang="fr-BE" dirty="0" err="1"/>
              <a:t>Amount</a:t>
            </a:r>
            <a:r>
              <a:rPr lang="fr-BE" dirty="0"/>
              <a:t>) AS </a:t>
            </a:r>
            <a:r>
              <a:rPr lang="fr-BE" dirty="0" err="1"/>
              <a:t>target</a:t>
            </a:r>
            <a:endParaRPr lang="fr-BE" dirty="0"/>
          </a:p>
          <a:p>
            <a:r>
              <a:rPr lang="fr-BE" dirty="0"/>
              <a:t>                    FROM </a:t>
            </a:r>
            <a:r>
              <a:rPr lang="fr-BE" dirty="0" err="1"/>
              <a:t>Acts</a:t>
            </a:r>
            <a:endParaRPr lang="fr-BE" dirty="0"/>
          </a:p>
          <a:p>
            <a:r>
              <a:rPr lang="fr-BE" dirty="0"/>
              <a:t>                    WHERE (</a:t>
            </a:r>
            <a:r>
              <a:rPr lang="fr-BE" dirty="0" err="1"/>
              <a:t>ActDate</a:t>
            </a:r>
            <a:r>
              <a:rPr lang="fr-BE" dirty="0"/>
              <a:t> &gt;= 20121101) AND</a:t>
            </a:r>
          </a:p>
          <a:p>
            <a:r>
              <a:rPr lang="fr-BE" dirty="0"/>
              <a:t>                          (</a:t>
            </a:r>
            <a:r>
              <a:rPr lang="fr-BE" dirty="0" err="1"/>
              <a:t>ActDate</a:t>
            </a:r>
            <a:r>
              <a:rPr lang="fr-BE" dirty="0"/>
              <a:t> &lt;  20131101) AND</a:t>
            </a:r>
          </a:p>
          <a:p>
            <a:r>
              <a:rPr lang="fr-BE" dirty="0"/>
              <a:t>                          (</a:t>
            </a:r>
            <a:r>
              <a:rPr lang="fr-BE" dirty="0" err="1"/>
              <a:t>ActType</a:t>
            </a:r>
            <a:r>
              <a:rPr lang="fr-BE" dirty="0"/>
              <a:t> = 'DO')</a:t>
            </a:r>
          </a:p>
          <a:p>
            <a:r>
              <a:rPr lang="fr-BE" dirty="0"/>
              <a:t>                    GROUP BY </a:t>
            </a:r>
            <a:r>
              <a:rPr lang="fr-BE" dirty="0" err="1"/>
              <a:t>ContactId</a:t>
            </a:r>
            <a:r>
              <a:rPr lang="fr-BE" dirty="0"/>
              <a:t>) AS c</a:t>
            </a:r>
          </a:p>
          <a:p>
            <a:r>
              <a:rPr lang="fr-BE" dirty="0"/>
              <a:t>         ON </a:t>
            </a:r>
            <a:r>
              <a:rPr lang="fr-BE" dirty="0" err="1"/>
              <a:t>c.ContactId</a:t>
            </a:r>
            <a:r>
              <a:rPr lang="fr-BE" dirty="0"/>
              <a:t> = </a:t>
            </a:r>
            <a:r>
              <a:rPr lang="fr-BE" dirty="0" err="1"/>
              <a:t>a.ContactId</a:t>
            </a:r>
            <a:endParaRPr lang="fr-BE" dirty="0"/>
          </a:p>
          <a:p>
            <a:r>
              <a:rPr lang="fr-BE" dirty="0"/>
              <a:t>         WHERE (</a:t>
            </a:r>
            <a:r>
              <a:rPr lang="fr-BE" dirty="0" err="1"/>
              <a:t>ActType</a:t>
            </a:r>
            <a:r>
              <a:rPr lang="fr-BE" dirty="0"/>
              <a:t> = 'DO') AND (</a:t>
            </a:r>
            <a:r>
              <a:rPr lang="fr-BE" dirty="0" err="1"/>
              <a:t>ActDate</a:t>
            </a:r>
            <a:r>
              <a:rPr lang="fr-BE" dirty="0"/>
              <a:t> &lt; 20121101)</a:t>
            </a:r>
          </a:p>
          <a:p>
            <a:r>
              <a:rPr lang="fr-BE" dirty="0"/>
              <a:t>         GROUP BY 1"</a:t>
            </a:r>
          </a:p>
          <a:p>
            <a:r>
              <a:rPr lang="fr-BE" dirty="0"/>
              <a:t>data = </a:t>
            </a:r>
            <a:r>
              <a:rPr lang="fr-BE" dirty="0" err="1"/>
              <a:t>sqlQuery</a:t>
            </a:r>
            <a:r>
              <a:rPr lang="fr-BE" dirty="0"/>
              <a:t>(</a:t>
            </a:r>
            <a:r>
              <a:rPr lang="fr-BE" dirty="0" err="1"/>
              <a:t>db</a:t>
            </a:r>
            <a:r>
              <a:rPr lang="fr-BE" dirty="0"/>
              <a:t>, </a:t>
            </a:r>
            <a:r>
              <a:rPr lang="fr-BE" dirty="0" err="1"/>
              <a:t>query</a:t>
            </a:r>
            <a:r>
              <a:rPr lang="fr-BE" dirty="0"/>
              <a:t>)</a:t>
            </a:r>
          </a:p>
          <a:p>
            <a:endParaRPr lang="fr-BE" dirty="0"/>
          </a:p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Close the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connection</a:t>
            </a:r>
            <a:endParaRPr lang="fr-B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BE" dirty="0" err="1"/>
              <a:t>odbcClose</a:t>
            </a:r>
            <a:r>
              <a:rPr lang="fr-BE" dirty="0"/>
              <a:t>(</a:t>
            </a:r>
            <a:r>
              <a:rPr lang="fr-BE" dirty="0" err="1"/>
              <a:t>db</a:t>
            </a:r>
            <a:r>
              <a:rPr lang="fr-BE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38</a:t>
            </a:fld>
            <a:endParaRPr lang="fr-BE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Plot the data</a:t>
            </a:r>
          </a:p>
          <a:p>
            <a:r>
              <a:rPr lang="fr-BE" dirty="0"/>
              <a:t>plot(x = data$</a:t>
            </a:r>
            <a:r>
              <a:rPr lang="fr-BE" dirty="0" err="1"/>
              <a:t>avgamount</a:t>
            </a:r>
            <a:r>
              <a:rPr lang="fr-BE" dirty="0"/>
              <a:t>, y = </a:t>
            </a:r>
            <a:r>
              <a:rPr lang="fr-BE" dirty="0" err="1"/>
              <a:t>data$target</a:t>
            </a:r>
            <a:r>
              <a:rPr lang="fr-BE" dirty="0"/>
              <a:t>)</a:t>
            </a:r>
          </a:p>
          <a:p>
            <a:endParaRPr lang="fr-BE" dirty="0"/>
          </a:p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Simple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linear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regression</a:t>
            </a:r>
            <a:endParaRPr lang="fr-B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BE" dirty="0"/>
              <a:t>model = </a:t>
            </a:r>
            <a:r>
              <a:rPr lang="fr-BE" dirty="0">
                <a:solidFill>
                  <a:srgbClr val="C00000"/>
                </a:solidFill>
              </a:rPr>
              <a:t>lm</a:t>
            </a:r>
            <a:r>
              <a:rPr lang="fr-BE" dirty="0"/>
              <a:t>(formula = </a:t>
            </a:r>
            <a:r>
              <a:rPr lang="fr-BE" dirty="0" err="1"/>
              <a:t>target</a:t>
            </a:r>
            <a:r>
              <a:rPr lang="fr-BE" dirty="0"/>
              <a:t> ~ </a:t>
            </a:r>
            <a:r>
              <a:rPr lang="fr-BE" dirty="0" err="1"/>
              <a:t>avgamount</a:t>
            </a:r>
            <a:r>
              <a:rPr lang="fr-BE" dirty="0"/>
              <a:t> + </a:t>
            </a:r>
            <a:r>
              <a:rPr lang="fr-BE" dirty="0" err="1"/>
              <a:t>maxamount</a:t>
            </a:r>
            <a:r>
              <a:rPr lang="fr-BE" dirty="0"/>
              <a:t>, data = data)</a:t>
            </a:r>
          </a:p>
          <a:p>
            <a:endParaRPr lang="fr-BE" dirty="0"/>
          </a:p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Print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model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results</a:t>
            </a:r>
            <a:endParaRPr lang="fr-B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BE" dirty="0" err="1"/>
              <a:t>print</a:t>
            </a:r>
            <a:r>
              <a:rPr lang="fr-BE" dirty="0"/>
              <a:t>(</a:t>
            </a:r>
            <a:r>
              <a:rPr lang="fr-BE" dirty="0" err="1">
                <a:solidFill>
                  <a:srgbClr val="C00000"/>
                </a:solidFill>
              </a:rPr>
              <a:t>summary</a:t>
            </a:r>
            <a:r>
              <a:rPr lang="fr-BE" dirty="0"/>
              <a:t>(model))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39</a:t>
            </a:fld>
            <a:endParaRPr lang="fr-B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Predictive modeling </a:t>
            </a:r>
            <a:r>
              <a:rPr lang="en-US" dirty="0"/>
              <a:t>is one of the most fundamental tools of a marketing analyst</a:t>
            </a:r>
          </a:p>
          <a:p>
            <a:endParaRPr lang="en-US" dirty="0"/>
          </a:p>
          <a:p>
            <a:r>
              <a:rPr lang="en-US" dirty="0"/>
              <a:t>What can be predicted?</a:t>
            </a:r>
          </a:p>
          <a:p>
            <a:pPr lvl="1">
              <a:tabLst>
                <a:tab pos="6815138" algn="l"/>
              </a:tabLst>
            </a:pPr>
            <a:r>
              <a:rPr lang="en-US" dirty="0"/>
              <a:t>Discrete choice (buy or not, die or not, etc.)	</a:t>
            </a:r>
            <a:r>
              <a:rPr lang="en-US" dirty="0">
                <a:sym typeface="Wingdings 3"/>
              </a:rPr>
              <a:t> %</a:t>
            </a:r>
            <a:endParaRPr lang="en-US" dirty="0"/>
          </a:p>
          <a:p>
            <a:pPr lvl="1">
              <a:tabLst>
                <a:tab pos="6815138" algn="l"/>
              </a:tabLst>
            </a:pPr>
            <a:r>
              <a:rPr lang="en-US" dirty="0"/>
              <a:t>Multinomial discrete choice (brand choice)	</a:t>
            </a:r>
            <a:r>
              <a:rPr lang="en-US" dirty="0">
                <a:sym typeface="Wingdings 3"/>
              </a:rPr>
              <a:t> % % %</a:t>
            </a:r>
            <a:endParaRPr lang="en-US" dirty="0"/>
          </a:p>
          <a:p>
            <a:pPr lvl="1">
              <a:tabLst>
                <a:tab pos="6815138" algn="l"/>
              </a:tabLst>
            </a:pPr>
            <a:r>
              <a:rPr lang="en-US" dirty="0"/>
              <a:t>Continuous (e.g., amount)</a:t>
            </a:r>
            <a:r>
              <a:rPr lang="en-US" dirty="0">
                <a:sym typeface="Wingdings 3"/>
              </a:rPr>
              <a:t>	 $</a:t>
            </a:r>
          </a:p>
          <a:p>
            <a:pPr lvl="1">
              <a:tabLst>
                <a:tab pos="6815138" algn="l"/>
              </a:tabLst>
            </a:pPr>
            <a:r>
              <a:rPr lang="en-US" dirty="0">
                <a:sym typeface="Wingdings 3"/>
              </a:rPr>
              <a:t>Discrete-continuous (decision, then amount)	 % $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</a:t>
            </a:fld>
            <a:endParaRPr lang="fr-BE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 fit, huge problems</a:t>
            </a:r>
          </a:p>
          <a:p>
            <a:endParaRPr lang="en-US" dirty="0"/>
          </a:p>
          <a:p>
            <a:r>
              <a:rPr lang="en-US" dirty="0"/>
              <a:t>Problem #1</a:t>
            </a:r>
          </a:p>
          <a:p>
            <a:pPr lvl="1"/>
            <a:r>
              <a:rPr lang="en-US" dirty="0"/>
              <a:t>Disproportionate influence of outliers</a:t>
            </a:r>
          </a:p>
          <a:p>
            <a:pPr lvl="1"/>
            <a:r>
              <a:rPr lang="en-US" dirty="0"/>
              <a:t>Error amplitude is not relative to actual amount</a:t>
            </a:r>
          </a:p>
          <a:p>
            <a:endParaRPr lang="en-US" dirty="0"/>
          </a:p>
          <a:p>
            <a:r>
              <a:rPr lang="en-US" dirty="0"/>
              <a:t>Problem #2</a:t>
            </a:r>
          </a:p>
          <a:p>
            <a:pPr lvl="1"/>
            <a:r>
              <a:rPr lang="en-US" dirty="0"/>
              <a:t>Model can predict negative values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40</a:t>
            </a:fld>
            <a:endParaRPr lang="fr-B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Plot</a:t>
            </a:r>
            <a:endParaRPr lang="fr-B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21652" y="981075"/>
            <a:ext cx="6862696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41</a:t>
            </a:fld>
            <a:endParaRPr lang="fr-BE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Plot the data</a:t>
            </a:r>
          </a:p>
          <a:p>
            <a:r>
              <a:rPr lang="fr-BE" dirty="0"/>
              <a:t>plot(x = log(data$</a:t>
            </a:r>
            <a:r>
              <a:rPr lang="fr-BE" dirty="0" err="1"/>
              <a:t>avgamount</a:t>
            </a:r>
            <a:r>
              <a:rPr lang="fr-BE" dirty="0"/>
              <a:t>), y = log(</a:t>
            </a:r>
            <a:r>
              <a:rPr lang="fr-BE" dirty="0" err="1"/>
              <a:t>data$target</a:t>
            </a:r>
            <a:r>
              <a:rPr lang="fr-BE" dirty="0"/>
              <a:t>))</a:t>
            </a:r>
          </a:p>
          <a:p>
            <a:endParaRPr lang="fr-BE" dirty="0"/>
          </a:p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Simple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linear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regression</a:t>
            </a:r>
            <a:endParaRPr lang="fr-B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BE" dirty="0"/>
              <a:t>model = lm(formula = log(</a:t>
            </a:r>
            <a:r>
              <a:rPr lang="fr-BE" dirty="0" err="1"/>
              <a:t>target</a:t>
            </a:r>
            <a:r>
              <a:rPr lang="fr-BE" dirty="0"/>
              <a:t>) ~ log(</a:t>
            </a:r>
            <a:r>
              <a:rPr lang="fr-BE" dirty="0" err="1"/>
              <a:t>avgamount</a:t>
            </a:r>
            <a:r>
              <a:rPr lang="fr-BE" dirty="0"/>
              <a:t>) + log(</a:t>
            </a:r>
            <a:r>
              <a:rPr lang="fr-BE" dirty="0" err="1"/>
              <a:t>maxamount</a:t>
            </a:r>
            <a:r>
              <a:rPr lang="fr-BE" dirty="0"/>
              <a:t>), data = data)</a:t>
            </a:r>
          </a:p>
          <a:p>
            <a:endParaRPr lang="fr-BE" dirty="0"/>
          </a:p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Print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model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results</a:t>
            </a:r>
            <a:endParaRPr lang="fr-B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BE" dirty="0" err="1"/>
              <a:t>print</a:t>
            </a:r>
            <a:r>
              <a:rPr lang="fr-BE" dirty="0"/>
              <a:t>(</a:t>
            </a:r>
            <a:r>
              <a:rPr lang="fr-BE" dirty="0" err="1"/>
              <a:t>summary</a:t>
            </a:r>
            <a:r>
              <a:rPr lang="fr-BE" dirty="0"/>
              <a:t>(model))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Log-log model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42</a:t>
            </a:fld>
            <a:endParaRPr lang="fr-BE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Plot</a:t>
            </a:r>
            <a:endParaRPr lang="fr-BE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21652" y="981075"/>
            <a:ext cx="6862696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43</a:t>
            </a:fld>
            <a:endParaRPr lang="fr-B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Scoring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Putting </a:t>
            </a:r>
            <a:r>
              <a:rPr lang="fr-FR" dirty="0" err="1"/>
              <a:t>it</a:t>
            </a:r>
            <a:r>
              <a:rPr lang="fr-FR" dirty="0"/>
              <a:t> all </a:t>
            </a:r>
            <a:r>
              <a:rPr lang="fr-FR" dirty="0" err="1"/>
              <a:t>together</a:t>
            </a:r>
            <a:r>
              <a:rPr lang="fr-FR" dirty="0"/>
              <a:t>…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44</a:t>
            </a:fld>
            <a:endParaRPr lang="fr-B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E7B038-7B3D-4290-AC0A-3DBB10F9A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588" lvl="0" indent="-1588"/>
            <a:r>
              <a:rPr lang="en-US" dirty="0"/>
              <a:t>A </a:t>
            </a:r>
            <a:r>
              <a:rPr lang="en-US" b="1" dirty="0">
                <a:solidFill>
                  <a:srgbClr val="CC3433"/>
                </a:solidFill>
              </a:rPr>
              <a:t>score</a:t>
            </a:r>
            <a:r>
              <a:rPr lang="en-US" dirty="0"/>
              <a:t> is the characterization of a customer’s most likely behavior or potential</a:t>
            </a: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Score</a:t>
            </a:r>
          </a:p>
        </p:txBody>
      </p:sp>
      <p:sp>
        <p:nvSpPr>
          <p:cNvPr id="3174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594600" y="6356350"/>
            <a:ext cx="2311400" cy="365125"/>
          </a:xfrm>
          <a:noFill/>
        </p:spPr>
        <p:txBody>
          <a:bodyPr/>
          <a:lstStyle/>
          <a:p>
            <a:fld id="{8CB39F5E-C9C1-4048-88FB-4C62322D20A7}" type="slidenum">
              <a:rPr lang="en-US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E7B038-7B3D-4290-AC0A-3DBB10F9A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1588" lvl="0" indent="-1588"/>
            <a:r>
              <a:rPr lang="en-US" dirty="0"/>
              <a:t>In the most simple case, a score is simply the result of a </a:t>
            </a:r>
            <a:r>
              <a:rPr lang="en-US" b="1" dirty="0">
                <a:solidFill>
                  <a:srgbClr val="CC3433"/>
                </a:solidFill>
              </a:rPr>
              <a:t>choice model</a:t>
            </a:r>
            <a:r>
              <a:rPr lang="en-US" dirty="0">
                <a:solidFill>
                  <a:srgbClr val="CC3433"/>
                </a:solidFill>
              </a:rPr>
              <a:t> </a:t>
            </a:r>
            <a:r>
              <a:rPr lang="en-US" dirty="0"/>
              <a:t>(e.g., likelihood of purchase).</a:t>
            </a:r>
          </a:p>
          <a:p>
            <a:pPr marL="1588" lvl="0" indent="-1588"/>
            <a:endParaRPr lang="en-US" dirty="0">
              <a:solidFill>
                <a:schemeClr val="tx1"/>
              </a:solidFill>
            </a:endParaRPr>
          </a:p>
          <a:p>
            <a:pPr marL="1588" lvl="0" indent="-1588"/>
            <a:r>
              <a:rPr lang="en-US" dirty="0"/>
              <a:t>In more complex cases, a score can be the result of a </a:t>
            </a:r>
            <a:r>
              <a:rPr lang="en-US" b="1" dirty="0">
                <a:solidFill>
                  <a:srgbClr val="CC3433"/>
                </a:solidFill>
              </a:rPr>
              <a:t>combination</a:t>
            </a:r>
            <a:r>
              <a:rPr lang="en-US" dirty="0"/>
              <a:t> of choice and predictive models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Score</a:t>
            </a:r>
          </a:p>
        </p:txBody>
      </p:sp>
      <p:sp>
        <p:nvSpPr>
          <p:cNvPr id="3174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594600" y="6356350"/>
            <a:ext cx="2311400" cy="365125"/>
          </a:xfrm>
          <a:noFill/>
        </p:spPr>
        <p:txBody>
          <a:bodyPr/>
          <a:lstStyle/>
          <a:p>
            <a:fld id="{8CB39F5E-C9C1-4048-88FB-4C62322D20A7}" type="slidenum">
              <a:rPr lang="en-US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15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447800"/>
            <a:ext cx="4787900" cy="467836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Fundraising context:</a:t>
            </a:r>
          </a:p>
          <a:p>
            <a:endParaRPr lang="en-US" dirty="0"/>
          </a:p>
          <a:p>
            <a:r>
              <a:rPr lang="en-US" dirty="0"/>
              <a:t>Likelihood of donation</a:t>
            </a:r>
            <a:br>
              <a:rPr lang="en-US" dirty="0"/>
            </a:br>
            <a:r>
              <a:rPr lang="en-US" dirty="0"/>
              <a:t>(choice model)</a:t>
            </a:r>
          </a:p>
          <a:p>
            <a:endParaRPr lang="en-US" dirty="0"/>
          </a:p>
          <a:p>
            <a:r>
              <a:rPr lang="en-US" dirty="0"/>
              <a:t>Predicted donation amount</a:t>
            </a:r>
            <a:br>
              <a:rPr lang="en-US" dirty="0"/>
            </a:br>
            <a:r>
              <a:rPr lang="en-US" dirty="0"/>
              <a:t>in case of donation</a:t>
            </a:r>
            <a:br>
              <a:rPr lang="en-US" dirty="0"/>
            </a:br>
            <a:r>
              <a:rPr lang="en-US" dirty="0"/>
              <a:t>(e.g., regression analysis)</a:t>
            </a:r>
          </a:p>
          <a:p>
            <a:endParaRPr lang="en-US" dirty="0"/>
          </a:p>
          <a:p>
            <a:r>
              <a:rPr lang="en-US" dirty="0"/>
              <a:t>Score = combination of both</a:t>
            </a:r>
            <a:br>
              <a:rPr lang="en-US" dirty="0"/>
            </a:br>
            <a:r>
              <a:rPr lang="en-US" dirty="0"/>
              <a:t>(expected donation amount)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	</a:t>
            </a:r>
            <a:r>
              <a:rPr lang="en-US" b="1" dirty="0"/>
              <a:t>Two donors can have similar scores with different underlying behavior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(*)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8E017-7346-4568-9D99-88335B171950}" type="slidenum">
              <a:rPr lang="fr-FR" smtClean="0"/>
              <a:pPr/>
              <a:t>47</a:t>
            </a:fld>
            <a:endParaRPr lang="fr-FR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57224" y="1447800"/>
            <a:ext cx="3563796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8915400" y="2667000"/>
            <a:ext cx="495300" cy="4572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29117D-D76E-4D20-AA3B-52F5E93B1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CC3433"/>
                </a:solidFill>
              </a:rPr>
              <a:t>score class</a:t>
            </a:r>
            <a:r>
              <a:rPr lang="en-US" dirty="0">
                <a:solidFill>
                  <a:srgbClr val="CC3433"/>
                </a:solidFill>
              </a:rPr>
              <a:t> </a:t>
            </a:r>
            <a:r>
              <a:rPr lang="en-US" dirty="0"/>
              <a:t>is a grouping of customers whose scores fall within a given range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BD1DC5-0871-49BC-9B8F-CDBD15680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Score class</a:t>
            </a:r>
          </a:p>
        </p:txBody>
      </p:sp>
    </p:spTree>
    <p:extLst>
      <p:ext uri="{BB962C8B-B14F-4D97-AF65-F5344CB8AC3E}">
        <p14:creationId xmlns:p14="http://schemas.microsoft.com/office/powerpoint/2010/main" val="2036196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score classes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035550" y="1447800"/>
            <a:ext cx="4375150" cy="4678363"/>
          </a:xfrm>
        </p:spPr>
        <p:txBody>
          <a:bodyPr anchor="t" anchorCtr="0"/>
          <a:lstStyle/>
          <a:p>
            <a:r>
              <a:rPr lang="en-US" dirty="0"/>
              <a:t>Donors are grouped into 4 classes: A, B, C,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8E017-7346-4568-9D99-88335B171950}" type="slidenum">
              <a:rPr lang="fr-FR" smtClean="0"/>
              <a:pPr/>
              <a:t>49</a:t>
            </a:fld>
            <a:endParaRPr lang="fr-FR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" y="1447800"/>
            <a:ext cx="3563796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210050" y="2057400"/>
            <a:ext cx="577850" cy="381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Rectangle 7"/>
          <p:cNvSpPr/>
          <p:nvPr/>
        </p:nvSpPr>
        <p:spPr>
          <a:xfrm>
            <a:off x="4210050" y="2497666"/>
            <a:ext cx="577850" cy="9906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Rectangle 8"/>
          <p:cNvSpPr/>
          <p:nvPr/>
        </p:nvSpPr>
        <p:spPr>
          <a:xfrm>
            <a:off x="4210050" y="3547532"/>
            <a:ext cx="577850" cy="9652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10050" y="4572000"/>
            <a:ext cx="577850" cy="1600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Connector 11"/>
          <p:cNvCxnSpPr/>
          <p:nvPr/>
        </p:nvCxnSpPr>
        <p:spPr>
          <a:xfrm rot="10800000">
            <a:off x="0" y="2468033"/>
            <a:ext cx="47879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>
            <a:off x="1" y="3517899"/>
            <a:ext cx="47879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>
            <a:off x="1" y="4542365"/>
            <a:ext cx="47879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vocabulary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Target variable </a:t>
            </a:r>
            <a:r>
              <a:rPr lang="en-US" dirty="0"/>
              <a:t>(or </a:t>
            </a:r>
            <a:r>
              <a:rPr lang="en-US" i="1" dirty="0"/>
              <a:t>dependent</a:t>
            </a:r>
            <a:r>
              <a:rPr lang="en-US" dirty="0"/>
              <a:t> variable)</a:t>
            </a:r>
          </a:p>
          <a:p>
            <a:pPr lvl="1"/>
            <a:r>
              <a:rPr lang="en-US" dirty="0"/>
              <a:t>What we try to predict</a:t>
            </a:r>
          </a:p>
          <a:p>
            <a:endParaRPr lang="en-US" dirty="0"/>
          </a:p>
          <a:p>
            <a:r>
              <a:rPr lang="en-US" b="1" dirty="0"/>
              <a:t>Predictors</a:t>
            </a:r>
            <a:r>
              <a:rPr lang="en-US" dirty="0"/>
              <a:t> (or </a:t>
            </a:r>
            <a:r>
              <a:rPr lang="en-US" i="1" dirty="0"/>
              <a:t>independent</a:t>
            </a:r>
            <a:r>
              <a:rPr lang="en-US" dirty="0"/>
              <a:t> variables)</a:t>
            </a:r>
          </a:p>
          <a:p>
            <a:pPr lvl="1"/>
            <a:r>
              <a:rPr lang="en-US" dirty="0"/>
              <a:t>Demographics</a:t>
            </a:r>
          </a:p>
          <a:p>
            <a:pPr lvl="1"/>
            <a:r>
              <a:rPr lang="en-US" dirty="0"/>
              <a:t>Attitudes, perceptions</a:t>
            </a:r>
          </a:p>
          <a:p>
            <a:pPr lvl="1"/>
            <a:r>
              <a:rPr lang="en-US" dirty="0"/>
              <a:t>Market conditions (price, promotion, etc.)</a:t>
            </a:r>
          </a:p>
          <a:p>
            <a:pPr lvl="1"/>
            <a:r>
              <a:rPr lang="en-US" dirty="0"/>
              <a:t>Past behavior, pattern of previous choices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  <a:p>
            <a:r>
              <a:rPr lang="en-US" dirty="0"/>
              <a:t>The predictive model will link the two</a:t>
            </a:r>
          </a:p>
          <a:p>
            <a:pPr lvl="1"/>
            <a:r>
              <a:rPr lang="en-US" dirty="0"/>
              <a:t>The model </a:t>
            </a:r>
            <a:r>
              <a:rPr lang="en-US" b="1" dirty="0"/>
              <a:t>predicts</a:t>
            </a:r>
            <a:r>
              <a:rPr lang="en-US" dirty="0"/>
              <a:t> the target variable…</a:t>
            </a:r>
          </a:p>
          <a:p>
            <a:pPr lvl="1"/>
            <a:r>
              <a:rPr lang="en-US" dirty="0"/>
              <a:t>…And in the process, </a:t>
            </a:r>
            <a:r>
              <a:rPr lang="en-US" b="1" dirty="0"/>
              <a:t>reveals</a:t>
            </a:r>
            <a:r>
              <a:rPr lang="en-US" dirty="0"/>
              <a:t> importance weights of predictors</a:t>
            </a:r>
            <a:br>
              <a:rPr lang="en-US" dirty="0"/>
            </a:br>
            <a:r>
              <a:rPr lang="en-US" dirty="0"/>
              <a:t>(some might have small/zero weight, hence being bad predictors)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</a:t>
            </a:fld>
            <a:endParaRPr lang="fr-BE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Load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the package</a:t>
            </a:r>
          </a:p>
          <a:p>
            <a:r>
              <a:rPr lang="fr-BE" dirty="0" err="1"/>
              <a:t>library</a:t>
            </a:r>
            <a:r>
              <a:rPr lang="fr-BE" dirty="0"/>
              <a:t>(RODBC)</a:t>
            </a:r>
          </a:p>
          <a:p>
            <a:endParaRPr lang="fr-BE" dirty="0"/>
          </a:p>
          <a:p>
            <a:r>
              <a:rPr lang="fr-BE" dirty="0"/>
              <a:t># </a:t>
            </a:r>
            <a:r>
              <a:rPr lang="fr-BE" dirty="0" err="1"/>
              <a:t>Connect</a:t>
            </a:r>
            <a:r>
              <a:rPr lang="fr-BE" dirty="0"/>
              <a:t> to MySQL (</a:t>
            </a:r>
            <a:r>
              <a:rPr lang="fr-BE" dirty="0" err="1"/>
              <a:t>my</a:t>
            </a:r>
            <a:r>
              <a:rPr lang="fr-BE" dirty="0"/>
              <a:t> </a:t>
            </a:r>
            <a:r>
              <a:rPr lang="fr-BE" dirty="0" err="1"/>
              <a:t>credentials</a:t>
            </a:r>
            <a:r>
              <a:rPr lang="fr-BE" dirty="0"/>
              <a:t> are </a:t>
            </a:r>
            <a:r>
              <a:rPr lang="fr-BE" dirty="0" err="1"/>
              <a:t>mysqlodbc</a:t>
            </a:r>
            <a:r>
              <a:rPr lang="fr-BE" dirty="0"/>
              <a:t>/</a:t>
            </a:r>
            <a:r>
              <a:rPr lang="fr-BE" dirty="0" err="1"/>
              <a:t>root</a:t>
            </a:r>
            <a:r>
              <a:rPr lang="fr-BE" dirty="0"/>
              <a:t>/</a:t>
            </a:r>
            <a:r>
              <a:rPr lang="fr-BE" dirty="0" err="1"/>
              <a:t>root</a:t>
            </a:r>
            <a:r>
              <a:rPr lang="fr-BE" dirty="0"/>
              <a:t>)</a:t>
            </a:r>
          </a:p>
          <a:p>
            <a:r>
              <a:rPr lang="fr-BE" dirty="0" err="1"/>
              <a:t>db</a:t>
            </a:r>
            <a:r>
              <a:rPr lang="fr-BE" dirty="0"/>
              <a:t> = </a:t>
            </a:r>
            <a:r>
              <a:rPr lang="fr-BE" dirty="0" err="1"/>
              <a:t>odbcConnect</a:t>
            </a:r>
            <a:r>
              <a:rPr lang="fr-BE" dirty="0"/>
              <a:t>("</a:t>
            </a:r>
            <a:r>
              <a:rPr lang="fr-BE" dirty="0" err="1"/>
              <a:t>mysqlodbc</a:t>
            </a:r>
            <a:r>
              <a:rPr lang="fr-BE" dirty="0"/>
              <a:t>", </a:t>
            </a:r>
            <a:r>
              <a:rPr lang="fr-BE" dirty="0" err="1"/>
              <a:t>uid</a:t>
            </a:r>
            <a:r>
              <a:rPr lang="fr-BE" dirty="0"/>
              <a:t>="</a:t>
            </a:r>
            <a:r>
              <a:rPr lang="fr-BE" dirty="0" err="1"/>
              <a:t>root</a:t>
            </a:r>
            <a:r>
              <a:rPr lang="fr-BE" dirty="0"/>
              <a:t>", </a:t>
            </a:r>
            <a:r>
              <a:rPr lang="fr-BE" dirty="0" err="1"/>
              <a:t>pwd</a:t>
            </a:r>
            <a:r>
              <a:rPr lang="fr-BE" dirty="0"/>
              <a:t>="</a:t>
            </a:r>
            <a:r>
              <a:rPr lang="fr-BE" dirty="0" err="1"/>
              <a:t>root</a:t>
            </a:r>
            <a:r>
              <a:rPr lang="fr-BE" dirty="0"/>
              <a:t>")</a:t>
            </a:r>
          </a:p>
          <a:p>
            <a:r>
              <a:rPr lang="fr-BE" dirty="0" err="1"/>
              <a:t>sqlQuery</a:t>
            </a:r>
            <a:r>
              <a:rPr lang="fr-BE" dirty="0"/>
              <a:t>(</a:t>
            </a:r>
            <a:r>
              <a:rPr lang="fr-BE" dirty="0" err="1"/>
              <a:t>db</a:t>
            </a:r>
            <a:r>
              <a:rPr lang="fr-BE" dirty="0"/>
              <a:t>, "USE </a:t>
            </a:r>
            <a:r>
              <a:rPr lang="fr-BE" dirty="0" err="1"/>
              <a:t>charity</a:t>
            </a:r>
            <a:r>
              <a:rPr lang="fr-BE" dirty="0"/>
              <a:t>")</a:t>
            </a:r>
          </a:p>
          <a:p>
            <a:endParaRPr lang="fr-BE" dirty="0"/>
          </a:p>
          <a:p>
            <a:r>
              <a:rPr lang="fr-BE" dirty="0"/>
              <a:t># </a:t>
            </a:r>
            <a:r>
              <a:rPr lang="fr-BE" dirty="0" err="1"/>
              <a:t>Extract</a:t>
            </a:r>
            <a:r>
              <a:rPr lang="fr-BE" dirty="0"/>
              <a:t> calibration data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database</a:t>
            </a:r>
            <a:endParaRPr lang="fr-BE" dirty="0"/>
          </a:p>
          <a:p>
            <a:r>
              <a:rPr lang="fr-BE" dirty="0" err="1"/>
              <a:t>query</a:t>
            </a:r>
            <a:r>
              <a:rPr lang="fr-BE" dirty="0"/>
              <a:t> = "SELECT </a:t>
            </a:r>
            <a:r>
              <a:rPr lang="fr-BE" dirty="0" err="1"/>
              <a:t>a.ContactId</a:t>
            </a:r>
            <a:r>
              <a:rPr lang="fr-BE" dirty="0"/>
              <a:t>,</a:t>
            </a:r>
          </a:p>
          <a:p>
            <a:r>
              <a:rPr lang="fr-BE" dirty="0"/>
              <a:t>                DATEDIFF(20121101, MAX(</a:t>
            </a:r>
            <a:r>
              <a:rPr lang="fr-BE" dirty="0" err="1"/>
              <a:t>a.ActDate</a:t>
            </a:r>
            <a:r>
              <a:rPr lang="fr-BE" dirty="0"/>
              <a:t>)) / 365 AS '</a:t>
            </a:r>
            <a:r>
              <a:rPr lang="fr-BE" dirty="0" err="1"/>
              <a:t>recency</a:t>
            </a:r>
            <a:r>
              <a:rPr lang="fr-BE" dirty="0"/>
              <a:t>',</a:t>
            </a:r>
          </a:p>
          <a:p>
            <a:r>
              <a:rPr lang="fr-BE" dirty="0"/>
              <a:t>                COUNT(</a:t>
            </a:r>
            <a:r>
              <a:rPr lang="fr-BE" dirty="0" err="1"/>
              <a:t>a.Amount</a:t>
            </a:r>
            <a:r>
              <a:rPr lang="fr-BE" dirty="0"/>
              <a:t>) AS '</a:t>
            </a:r>
            <a:r>
              <a:rPr lang="fr-BE" dirty="0" err="1"/>
              <a:t>frequency</a:t>
            </a:r>
            <a:r>
              <a:rPr lang="fr-BE" dirty="0"/>
              <a:t>',</a:t>
            </a:r>
          </a:p>
          <a:p>
            <a:r>
              <a:rPr lang="fr-BE" dirty="0"/>
              <a:t>                AVG(</a:t>
            </a:r>
            <a:r>
              <a:rPr lang="fr-BE" dirty="0" err="1"/>
              <a:t>a.Amount</a:t>
            </a:r>
            <a:r>
              <a:rPr lang="fr-BE" dirty="0"/>
              <a:t>) AS '</a:t>
            </a:r>
            <a:r>
              <a:rPr lang="fr-BE" dirty="0" err="1"/>
              <a:t>avgamount</a:t>
            </a:r>
            <a:r>
              <a:rPr lang="fr-BE" dirty="0"/>
              <a:t>',</a:t>
            </a:r>
          </a:p>
          <a:p>
            <a:r>
              <a:rPr lang="fr-BE" dirty="0"/>
              <a:t>                MAX(</a:t>
            </a:r>
            <a:r>
              <a:rPr lang="fr-BE" dirty="0" err="1"/>
              <a:t>a.Amount</a:t>
            </a:r>
            <a:r>
              <a:rPr lang="fr-BE" dirty="0"/>
              <a:t>) AS '</a:t>
            </a:r>
            <a:r>
              <a:rPr lang="fr-BE" dirty="0" err="1"/>
              <a:t>maxamount</a:t>
            </a:r>
            <a:r>
              <a:rPr lang="fr-BE" dirty="0"/>
              <a:t>',</a:t>
            </a:r>
          </a:p>
          <a:p>
            <a:r>
              <a:rPr lang="fr-BE" dirty="0"/>
              <a:t>                IF(</a:t>
            </a:r>
            <a:r>
              <a:rPr lang="fr-BE" dirty="0" err="1"/>
              <a:t>c.counter</a:t>
            </a:r>
            <a:r>
              <a:rPr lang="fr-BE" dirty="0"/>
              <a:t> IS NULL, 0, 1) AS 'loyal',</a:t>
            </a:r>
          </a:p>
          <a:p>
            <a:r>
              <a:rPr lang="fr-BE" dirty="0"/>
              <a:t>                </a:t>
            </a:r>
            <a:r>
              <a:rPr lang="fr-BE" dirty="0" err="1"/>
              <a:t>c.targetamount</a:t>
            </a:r>
            <a:r>
              <a:rPr lang="fr-BE" dirty="0"/>
              <a:t> AS '</a:t>
            </a:r>
            <a:r>
              <a:rPr lang="fr-BE" dirty="0" err="1"/>
              <a:t>targetamount</a:t>
            </a:r>
            <a:r>
              <a:rPr lang="fr-BE" dirty="0"/>
              <a:t>'</a:t>
            </a:r>
          </a:p>
          <a:p>
            <a:r>
              <a:rPr lang="fr-BE" dirty="0"/>
              <a:t>         FROM </a:t>
            </a:r>
            <a:r>
              <a:rPr lang="fr-BE" dirty="0" err="1"/>
              <a:t>acts</a:t>
            </a:r>
            <a:r>
              <a:rPr lang="fr-BE" dirty="0"/>
              <a:t> a</a:t>
            </a:r>
          </a:p>
          <a:p>
            <a:r>
              <a:rPr lang="fr-BE" dirty="0"/>
              <a:t>         LEFT JOIN (SELECT </a:t>
            </a:r>
            <a:r>
              <a:rPr lang="fr-BE" dirty="0" err="1"/>
              <a:t>ContactId</a:t>
            </a:r>
            <a:r>
              <a:rPr lang="fr-BE" dirty="0"/>
              <a:t>, COUNT(</a:t>
            </a:r>
            <a:r>
              <a:rPr lang="fr-BE" dirty="0" err="1"/>
              <a:t>Amount</a:t>
            </a:r>
            <a:r>
              <a:rPr lang="fr-BE" dirty="0"/>
              <a:t>) AS </a:t>
            </a:r>
            <a:r>
              <a:rPr lang="fr-BE" dirty="0" err="1"/>
              <a:t>counter</a:t>
            </a:r>
            <a:r>
              <a:rPr lang="fr-BE" dirty="0"/>
              <a:t>, AVG(</a:t>
            </a:r>
            <a:r>
              <a:rPr lang="fr-BE" dirty="0" err="1"/>
              <a:t>Amount</a:t>
            </a:r>
            <a:r>
              <a:rPr lang="fr-BE" dirty="0"/>
              <a:t>) AS </a:t>
            </a:r>
            <a:r>
              <a:rPr lang="fr-BE" dirty="0" err="1"/>
              <a:t>targetamount</a:t>
            </a:r>
            <a:endParaRPr lang="fr-BE" dirty="0"/>
          </a:p>
          <a:p>
            <a:r>
              <a:rPr lang="fr-BE" dirty="0"/>
              <a:t>                    FROM </a:t>
            </a:r>
            <a:r>
              <a:rPr lang="fr-BE" dirty="0" err="1"/>
              <a:t>Acts</a:t>
            </a:r>
            <a:endParaRPr lang="fr-BE" dirty="0"/>
          </a:p>
          <a:p>
            <a:r>
              <a:rPr lang="fr-BE" dirty="0"/>
              <a:t>                    WHERE (</a:t>
            </a:r>
            <a:r>
              <a:rPr lang="fr-BE" dirty="0" err="1"/>
              <a:t>ActDate</a:t>
            </a:r>
            <a:r>
              <a:rPr lang="fr-BE" dirty="0"/>
              <a:t> &gt;= 20121101) AND</a:t>
            </a:r>
          </a:p>
          <a:p>
            <a:r>
              <a:rPr lang="fr-BE" dirty="0"/>
              <a:t>                          (</a:t>
            </a:r>
            <a:r>
              <a:rPr lang="fr-BE" dirty="0" err="1"/>
              <a:t>ActDate</a:t>
            </a:r>
            <a:r>
              <a:rPr lang="fr-BE" dirty="0"/>
              <a:t> &lt;  20131101) AND</a:t>
            </a:r>
          </a:p>
          <a:p>
            <a:r>
              <a:rPr lang="fr-BE" dirty="0"/>
              <a:t>                          (</a:t>
            </a:r>
            <a:r>
              <a:rPr lang="fr-BE" dirty="0" err="1"/>
              <a:t>ActType</a:t>
            </a:r>
            <a:r>
              <a:rPr lang="fr-BE" dirty="0"/>
              <a:t> = 'DO')</a:t>
            </a:r>
          </a:p>
          <a:p>
            <a:r>
              <a:rPr lang="fr-BE" dirty="0"/>
              <a:t>                    GROUP BY </a:t>
            </a:r>
            <a:r>
              <a:rPr lang="fr-BE" dirty="0" err="1"/>
              <a:t>ContactId</a:t>
            </a:r>
            <a:r>
              <a:rPr lang="fr-BE" dirty="0"/>
              <a:t>) AS c</a:t>
            </a:r>
          </a:p>
          <a:p>
            <a:r>
              <a:rPr lang="fr-BE" dirty="0"/>
              <a:t>         ON </a:t>
            </a:r>
            <a:r>
              <a:rPr lang="fr-BE" dirty="0" err="1"/>
              <a:t>c.ContactId</a:t>
            </a:r>
            <a:r>
              <a:rPr lang="fr-BE" dirty="0"/>
              <a:t> = </a:t>
            </a:r>
            <a:r>
              <a:rPr lang="fr-BE" dirty="0" err="1"/>
              <a:t>a.ContactId</a:t>
            </a:r>
            <a:endParaRPr lang="fr-BE" dirty="0"/>
          </a:p>
          <a:p>
            <a:r>
              <a:rPr lang="fr-BE" dirty="0"/>
              <a:t>         WHERE (</a:t>
            </a:r>
            <a:r>
              <a:rPr lang="fr-BE" dirty="0" err="1"/>
              <a:t>ActType</a:t>
            </a:r>
            <a:r>
              <a:rPr lang="fr-BE" dirty="0"/>
              <a:t> = 'DO') AND (</a:t>
            </a:r>
            <a:r>
              <a:rPr lang="fr-BE" dirty="0" err="1"/>
              <a:t>ActDate</a:t>
            </a:r>
            <a:r>
              <a:rPr lang="fr-BE" dirty="0"/>
              <a:t> &lt; 20121101)</a:t>
            </a:r>
          </a:p>
          <a:p>
            <a:r>
              <a:rPr lang="fr-BE" dirty="0"/>
              <a:t>         GROUP BY 1"</a:t>
            </a:r>
          </a:p>
          <a:p>
            <a:r>
              <a:rPr lang="fr-BE" dirty="0"/>
              <a:t>data = </a:t>
            </a:r>
            <a:r>
              <a:rPr lang="fr-BE" dirty="0" err="1"/>
              <a:t>sqlQuery</a:t>
            </a:r>
            <a:r>
              <a:rPr lang="fr-BE" dirty="0"/>
              <a:t>(</a:t>
            </a:r>
            <a:r>
              <a:rPr lang="fr-BE" dirty="0" err="1"/>
              <a:t>db</a:t>
            </a:r>
            <a:r>
              <a:rPr lang="fr-BE" dirty="0"/>
              <a:t>, </a:t>
            </a:r>
            <a:r>
              <a:rPr lang="fr-BE" dirty="0" err="1"/>
              <a:t>query</a:t>
            </a:r>
            <a:r>
              <a:rPr lang="fr-BE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Complete </a:t>
            </a:r>
            <a:r>
              <a:rPr lang="fr-FR" dirty="0" err="1"/>
              <a:t>scoring</a:t>
            </a:r>
            <a:r>
              <a:rPr lang="fr-FR" dirty="0"/>
              <a:t> model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50</a:t>
            </a:fld>
            <a:endParaRPr lang="fr-BE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Show data</a:t>
            </a:r>
          </a:p>
          <a:p>
            <a:r>
              <a:rPr lang="fr-BE" dirty="0" err="1"/>
              <a:t>print</a:t>
            </a:r>
            <a:r>
              <a:rPr lang="fr-BE" dirty="0"/>
              <a:t>(</a:t>
            </a:r>
            <a:r>
              <a:rPr lang="fr-BE" dirty="0" err="1"/>
              <a:t>head</a:t>
            </a:r>
            <a:r>
              <a:rPr lang="fr-BE" dirty="0"/>
              <a:t>(data))</a:t>
            </a:r>
          </a:p>
          <a:p>
            <a:endParaRPr lang="fr-BE" dirty="0"/>
          </a:p>
          <a:p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# In-</a:t>
            </a:r>
            <a:r>
              <a:rPr lang="fr-BE" sz="2100" dirty="0" err="1">
                <a:solidFill>
                  <a:schemeClr val="bg1">
                    <a:lumMod val="50000"/>
                  </a:schemeClr>
                </a:solidFill>
              </a:rPr>
              <a:t>sample</a:t>
            </a:r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BE" sz="2100" dirty="0" err="1">
                <a:solidFill>
                  <a:schemeClr val="bg1">
                    <a:lumMod val="50000"/>
                  </a:schemeClr>
                </a:solidFill>
              </a:rPr>
              <a:t>probability</a:t>
            </a:r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 model</a:t>
            </a:r>
          </a:p>
          <a:p>
            <a:r>
              <a:rPr lang="fr-BE" dirty="0" err="1"/>
              <a:t>library</a:t>
            </a:r>
            <a:r>
              <a:rPr lang="fr-BE" dirty="0"/>
              <a:t>(</a:t>
            </a:r>
            <a:r>
              <a:rPr lang="fr-BE" dirty="0" err="1"/>
              <a:t>nnet</a:t>
            </a:r>
            <a:r>
              <a:rPr lang="fr-BE" dirty="0"/>
              <a:t>)</a:t>
            </a:r>
          </a:p>
          <a:p>
            <a:r>
              <a:rPr lang="fr-BE" dirty="0" err="1"/>
              <a:t>prob.model</a:t>
            </a:r>
            <a:r>
              <a:rPr lang="fr-BE" dirty="0"/>
              <a:t> = </a:t>
            </a:r>
            <a:r>
              <a:rPr lang="fr-BE" dirty="0" err="1"/>
              <a:t>multinom</a:t>
            </a:r>
            <a:r>
              <a:rPr lang="fr-BE" dirty="0"/>
              <a:t>(formula = loyal ~ (</a:t>
            </a:r>
            <a:r>
              <a:rPr lang="fr-BE" dirty="0" err="1"/>
              <a:t>recency</a:t>
            </a:r>
            <a:r>
              <a:rPr lang="fr-BE" dirty="0"/>
              <a:t> * </a:t>
            </a:r>
            <a:r>
              <a:rPr lang="fr-BE" dirty="0" err="1"/>
              <a:t>frequency</a:t>
            </a:r>
            <a:r>
              <a:rPr lang="fr-BE" dirty="0"/>
              <a:t>) + log(</a:t>
            </a:r>
            <a:r>
              <a:rPr lang="fr-BE" dirty="0" err="1"/>
              <a:t>recency</a:t>
            </a:r>
            <a:r>
              <a:rPr lang="fr-BE" dirty="0"/>
              <a:t>) + log(</a:t>
            </a:r>
            <a:r>
              <a:rPr lang="fr-BE" dirty="0" err="1"/>
              <a:t>frequency</a:t>
            </a:r>
            <a:r>
              <a:rPr lang="fr-BE" dirty="0"/>
              <a:t>), data=data)</a:t>
            </a:r>
          </a:p>
          <a:p>
            <a:endParaRPr lang="fr-BE" dirty="0"/>
          </a:p>
          <a:p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# In-</a:t>
            </a:r>
            <a:r>
              <a:rPr lang="fr-BE" sz="2100" dirty="0" err="1">
                <a:solidFill>
                  <a:schemeClr val="bg1">
                    <a:lumMod val="50000"/>
                  </a:schemeClr>
                </a:solidFill>
              </a:rPr>
              <a:t>sample</a:t>
            </a:r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, donation </a:t>
            </a:r>
            <a:r>
              <a:rPr lang="fr-BE" sz="2100" dirty="0" err="1">
                <a:solidFill>
                  <a:schemeClr val="bg1">
                    <a:lumMod val="50000"/>
                  </a:schemeClr>
                </a:solidFill>
              </a:rPr>
              <a:t>amount</a:t>
            </a:r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 model</a:t>
            </a:r>
          </a:p>
          <a:p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# The </a:t>
            </a:r>
            <a:r>
              <a:rPr lang="fr-BE" sz="2100" dirty="0" err="1">
                <a:solidFill>
                  <a:schemeClr val="bg1">
                    <a:lumMod val="50000"/>
                  </a:schemeClr>
                </a:solidFill>
              </a:rPr>
              <a:t>amount</a:t>
            </a:r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 model </a:t>
            </a:r>
            <a:r>
              <a:rPr lang="fr-BE" sz="2100" dirty="0" err="1">
                <a:solidFill>
                  <a:schemeClr val="bg1">
                    <a:lumMod val="50000"/>
                  </a:schemeClr>
                </a:solidFill>
              </a:rPr>
              <a:t>only</a:t>
            </a:r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BE" sz="2100" dirty="0" err="1">
                <a:solidFill>
                  <a:schemeClr val="bg1">
                    <a:lumMod val="50000"/>
                  </a:schemeClr>
                </a:solidFill>
              </a:rPr>
              <a:t>applies</a:t>
            </a:r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 to a </a:t>
            </a:r>
            <a:r>
              <a:rPr lang="fr-BE" sz="2100" dirty="0" err="1">
                <a:solidFill>
                  <a:schemeClr val="bg1">
                    <a:lumMod val="50000"/>
                  </a:schemeClr>
                </a:solidFill>
              </a:rPr>
              <a:t>subset</a:t>
            </a:r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 of </a:t>
            </a:r>
            <a:r>
              <a:rPr lang="fr-BE" sz="2100" dirty="0" err="1">
                <a:solidFill>
                  <a:schemeClr val="bg1">
                    <a:lumMod val="50000"/>
                  </a:schemeClr>
                </a:solidFill>
              </a:rPr>
              <a:t>donors</a:t>
            </a:r>
            <a:r>
              <a:rPr lang="fr-BE" sz="2100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  <a:p>
            <a:r>
              <a:rPr lang="fr-BE" dirty="0"/>
              <a:t>z = </a:t>
            </a:r>
            <a:r>
              <a:rPr lang="fr-BE" dirty="0" err="1"/>
              <a:t>which</a:t>
            </a:r>
            <a:r>
              <a:rPr lang="fr-BE" dirty="0"/>
              <a:t>(!is.na(data$</a:t>
            </a:r>
            <a:r>
              <a:rPr lang="fr-BE" dirty="0" err="1"/>
              <a:t>targetamount</a:t>
            </a:r>
            <a:r>
              <a:rPr lang="fr-BE" dirty="0"/>
              <a:t>))</a:t>
            </a:r>
          </a:p>
          <a:p>
            <a:r>
              <a:rPr lang="fr-BE" dirty="0" err="1"/>
              <a:t>print</a:t>
            </a:r>
            <a:r>
              <a:rPr lang="fr-BE" dirty="0"/>
              <a:t>(</a:t>
            </a:r>
            <a:r>
              <a:rPr lang="fr-BE" dirty="0" err="1"/>
              <a:t>head</a:t>
            </a:r>
            <a:r>
              <a:rPr lang="fr-BE" dirty="0"/>
              <a:t>(data[z, ]))</a:t>
            </a:r>
          </a:p>
          <a:p>
            <a:r>
              <a:rPr lang="fr-BE" dirty="0" err="1"/>
              <a:t>amount.model</a:t>
            </a:r>
            <a:r>
              <a:rPr lang="fr-BE" dirty="0"/>
              <a:t> = lm(formula = log(</a:t>
            </a:r>
            <a:r>
              <a:rPr lang="fr-BE" dirty="0" err="1"/>
              <a:t>targetamount</a:t>
            </a:r>
            <a:r>
              <a:rPr lang="fr-BE" dirty="0"/>
              <a:t>) ~ log(</a:t>
            </a:r>
            <a:r>
              <a:rPr lang="fr-BE" dirty="0" err="1"/>
              <a:t>avgamount</a:t>
            </a:r>
            <a:r>
              <a:rPr lang="fr-BE" dirty="0"/>
              <a:t>) + log(</a:t>
            </a:r>
            <a:r>
              <a:rPr lang="fr-BE" dirty="0" err="1"/>
              <a:t>maxamount</a:t>
            </a:r>
            <a:r>
              <a:rPr lang="fr-BE" dirty="0"/>
              <a:t>), data = data[z, ])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Complete </a:t>
            </a:r>
            <a:r>
              <a:rPr lang="fr-FR" dirty="0" err="1"/>
              <a:t>scoring</a:t>
            </a:r>
            <a:r>
              <a:rPr lang="fr-FR" dirty="0"/>
              <a:t> model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51</a:t>
            </a:fld>
            <a:endParaRPr lang="fr-BE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Extract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prediction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data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from</a:t>
            </a: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database</a:t>
            </a:r>
            <a:endParaRPr lang="fr-B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BE" dirty="0" err="1"/>
              <a:t>query</a:t>
            </a:r>
            <a:r>
              <a:rPr lang="fr-BE" dirty="0"/>
              <a:t> = "SELECT </a:t>
            </a:r>
            <a:r>
              <a:rPr lang="fr-BE" dirty="0" err="1"/>
              <a:t>ContactId</a:t>
            </a:r>
            <a:r>
              <a:rPr lang="fr-BE" dirty="0"/>
              <a:t>,</a:t>
            </a:r>
          </a:p>
          <a:p>
            <a:r>
              <a:rPr lang="fr-BE" dirty="0"/>
              <a:t>                DATEDIFF(20131101, MAX(</a:t>
            </a:r>
            <a:r>
              <a:rPr lang="fr-BE" dirty="0" err="1"/>
              <a:t>ActDate</a:t>
            </a:r>
            <a:r>
              <a:rPr lang="fr-BE" dirty="0"/>
              <a:t>))</a:t>
            </a:r>
          </a:p>
          <a:p>
            <a:r>
              <a:rPr lang="fr-BE" dirty="0"/>
              <a:t>                   / 365 AS '</a:t>
            </a:r>
            <a:r>
              <a:rPr lang="fr-BE" dirty="0" err="1"/>
              <a:t>recency</a:t>
            </a:r>
            <a:r>
              <a:rPr lang="fr-BE" dirty="0"/>
              <a:t>',</a:t>
            </a:r>
          </a:p>
          <a:p>
            <a:r>
              <a:rPr lang="fr-BE" dirty="0"/>
              <a:t>                COUNT(</a:t>
            </a:r>
            <a:r>
              <a:rPr lang="fr-BE" dirty="0" err="1"/>
              <a:t>Amount</a:t>
            </a:r>
            <a:r>
              <a:rPr lang="fr-BE" dirty="0"/>
              <a:t>) AS '</a:t>
            </a:r>
            <a:r>
              <a:rPr lang="fr-BE" dirty="0" err="1"/>
              <a:t>frequency</a:t>
            </a:r>
            <a:r>
              <a:rPr lang="fr-BE" dirty="0"/>
              <a:t>',</a:t>
            </a:r>
          </a:p>
          <a:p>
            <a:r>
              <a:rPr lang="fr-BE" dirty="0"/>
              <a:t>                AVG(</a:t>
            </a:r>
            <a:r>
              <a:rPr lang="fr-BE" dirty="0" err="1"/>
              <a:t>Amount</a:t>
            </a:r>
            <a:r>
              <a:rPr lang="fr-BE" dirty="0"/>
              <a:t>) AS '</a:t>
            </a:r>
            <a:r>
              <a:rPr lang="fr-BE" dirty="0" err="1"/>
              <a:t>avgamount</a:t>
            </a:r>
            <a:r>
              <a:rPr lang="fr-BE" dirty="0"/>
              <a:t>',</a:t>
            </a:r>
          </a:p>
          <a:p>
            <a:r>
              <a:rPr lang="fr-BE" dirty="0"/>
              <a:t>                MAX(</a:t>
            </a:r>
            <a:r>
              <a:rPr lang="fr-BE" dirty="0" err="1"/>
              <a:t>Amount</a:t>
            </a:r>
            <a:r>
              <a:rPr lang="fr-BE" dirty="0"/>
              <a:t>) AS '</a:t>
            </a:r>
            <a:r>
              <a:rPr lang="fr-BE" dirty="0" err="1"/>
              <a:t>maxamount</a:t>
            </a:r>
            <a:r>
              <a:rPr lang="fr-BE" dirty="0"/>
              <a:t>'</a:t>
            </a:r>
          </a:p>
          <a:p>
            <a:r>
              <a:rPr lang="fr-BE" dirty="0"/>
              <a:t>         FROM </a:t>
            </a:r>
            <a:r>
              <a:rPr lang="fr-BE" dirty="0" err="1"/>
              <a:t>acts</a:t>
            </a:r>
            <a:endParaRPr lang="fr-BE" dirty="0"/>
          </a:p>
          <a:p>
            <a:r>
              <a:rPr lang="fr-BE" dirty="0"/>
              <a:t>         WHERE (</a:t>
            </a:r>
            <a:r>
              <a:rPr lang="fr-BE" dirty="0" err="1"/>
              <a:t>ActType</a:t>
            </a:r>
            <a:r>
              <a:rPr lang="fr-BE" dirty="0"/>
              <a:t> = 'DO')</a:t>
            </a:r>
          </a:p>
          <a:p>
            <a:r>
              <a:rPr lang="fr-BE" dirty="0"/>
              <a:t>         GROUP BY 1"</a:t>
            </a:r>
          </a:p>
          <a:p>
            <a:r>
              <a:rPr lang="fr-BE" dirty="0" err="1"/>
              <a:t>newdata</a:t>
            </a:r>
            <a:r>
              <a:rPr lang="fr-BE" dirty="0"/>
              <a:t> = </a:t>
            </a:r>
            <a:r>
              <a:rPr lang="fr-BE" dirty="0" err="1"/>
              <a:t>sqlQuery</a:t>
            </a:r>
            <a:r>
              <a:rPr lang="fr-BE" dirty="0"/>
              <a:t>(</a:t>
            </a:r>
            <a:r>
              <a:rPr lang="fr-BE" dirty="0" err="1"/>
              <a:t>db</a:t>
            </a:r>
            <a:r>
              <a:rPr lang="fr-BE" dirty="0"/>
              <a:t>, </a:t>
            </a:r>
            <a:r>
              <a:rPr lang="fr-BE" dirty="0" err="1"/>
              <a:t>query</a:t>
            </a:r>
            <a:r>
              <a:rPr lang="fr-BE" dirty="0"/>
              <a:t>)</a:t>
            </a:r>
          </a:p>
          <a:p>
            <a:r>
              <a:rPr lang="fr-BE" dirty="0" err="1"/>
              <a:t>print</a:t>
            </a:r>
            <a:r>
              <a:rPr lang="fr-BE" dirty="0"/>
              <a:t>(</a:t>
            </a:r>
            <a:r>
              <a:rPr lang="fr-BE" dirty="0" err="1"/>
              <a:t>head</a:t>
            </a:r>
            <a:r>
              <a:rPr lang="fr-BE" dirty="0"/>
              <a:t>(</a:t>
            </a:r>
            <a:r>
              <a:rPr lang="fr-BE" dirty="0" err="1"/>
              <a:t>newdata</a:t>
            </a:r>
            <a:r>
              <a:rPr lang="fr-BE" dirty="0"/>
              <a:t>))</a:t>
            </a:r>
          </a:p>
          <a:p>
            <a:endParaRPr lang="fr-BE" dirty="0"/>
          </a:p>
          <a:p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# Close the </a:t>
            </a:r>
            <a:r>
              <a:rPr lang="fr-BE" dirty="0" err="1">
                <a:solidFill>
                  <a:schemeClr val="bg1">
                    <a:lumMod val="50000"/>
                  </a:schemeClr>
                </a:solidFill>
              </a:rPr>
              <a:t>connection</a:t>
            </a:r>
            <a:endParaRPr lang="fr-B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BE" dirty="0" err="1"/>
              <a:t>odbcClose</a:t>
            </a:r>
            <a:r>
              <a:rPr lang="fr-BE" dirty="0"/>
              <a:t>(</a:t>
            </a:r>
            <a:r>
              <a:rPr lang="fr-BE" dirty="0" err="1"/>
              <a:t>db</a:t>
            </a:r>
            <a:r>
              <a:rPr lang="fr-BE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Complete </a:t>
            </a:r>
            <a:r>
              <a:rPr lang="fr-FR" dirty="0" err="1"/>
              <a:t>scoring</a:t>
            </a:r>
            <a:r>
              <a:rPr lang="fr-FR" dirty="0"/>
              <a:t> model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52</a:t>
            </a:fld>
            <a:endParaRPr lang="fr-BE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Out-of-sample predictions. Do NOT forget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to re-transform "log(amount)" into "amount"</a:t>
            </a:r>
          </a:p>
          <a:p>
            <a:r>
              <a:rPr lang="en-US" dirty="0"/>
              <a:t>out = </a:t>
            </a:r>
            <a:r>
              <a:rPr lang="en-US" dirty="0" err="1"/>
              <a:t>data.frame</a:t>
            </a:r>
            <a:r>
              <a:rPr lang="en-US" dirty="0"/>
              <a:t>(</a:t>
            </a:r>
            <a:r>
              <a:rPr lang="en-US" dirty="0" err="1"/>
              <a:t>contactid</a:t>
            </a:r>
            <a:r>
              <a:rPr lang="en-US" dirty="0"/>
              <a:t> = </a:t>
            </a:r>
            <a:r>
              <a:rPr lang="en-US" dirty="0" err="1"/>
              <a:t>newdata$ContactId</a:t>
            </a:r>
            <a:r>
              <a:rPr lang="en-US" dirty="0"/>
              <a:t>)</a:t>
            </a:r>
          </a:p>
          <a:p>
            <a:r>
              <a:rPr lang="en-US" dirty="0" err="1"/>
              <a:t>out$probs</a:t>
            </a:r>
            <a:r>
              <a:rPr lang="en-US" dirty="0"/>
              <a:t>  = predict(object = </a:t>
            </a:r>
            <a:r>
              <a:rPr lang="en-US" dirty="0" err="1"/>
              <a:t>prob.model</a:t>
            </a:r>
            <a:r>
              <a:rPr lang="en-US" dirty="0"/>
              <a:t>,</a:t>
            </a:r>
          </a:p>
          <a:p>
            <a:r>
              <a:rPr lang="en-US" dirty="0"/>
              <a:t>                     </a:t>
            </a:r>
            <a:r>
              <a:rPr lang="en-US" dirty="0" err="1"/>
              <a:t>newdata</a:t>
            </a:r>
            <a:r>
              <a:rPr lang="en-US" dirty="0"/>
              <a:t> = </a:t>
            </a:r>
            <a:r>
              <a:rPr lang="en-US" dirty="0" err="1"/>
              <a:t>newdata</a:t>
            </a:r>
            <a:r>
              <a:rPr lang="en-US" dirty="0"/>
              <a:t>,</a:t>
            </a:r>
          </a:p>
          <a:p>
            <a:r>
              <a:rPr lang="en-US" dirty="0"/>
              <a:t>                     type = "</a:t>
            </a:r>
            <a:r>
              <a:rPr lang="en-US" dirty="0" err="1"/>
              <a:t>probs</a:t>
            </a:r>
            <a:r>
              <a:rPr lang="en-US" dirty="0"/>
              <a:t>")</a:t>
            </a:r>
          </a:p>
          <a:p>
            <a:r>
              <a:rPr lang="en-US" dirty="0" err="1"/>
              <a:t>out$amount</a:t>
            </a:r>
            <a:r>
              <a:rPr lang="en-US" dirty="0"/>
              <a:t> = exp(predict(object = </a:t>
            </a:r>
            <a:r>
              <a:rPr lang="en-US" dirty="0" err="1"/>
              <a:t>amount.model</a:t>
            </a:r>
            <a:r>
              <a:rPr lang="en-US" dirty="0"/>
              <a:t>,</a:t>
            </a:r>
          </a:p>
          <a:p>
            <a:r>
              <a:rPr lang="en-US" dirty="0"/>
              <a:t>                         </a:t>
            </a:r>
            <a:r>
              <a:rPr lang="en-US" dirty="0" err="1"/>
              <a:t>newdata</a:t>
            </a:r>
            <a:r>
              <a:rPr lang="en-US" dirty="0"/>
              <a:t> = </a:t>
            </a:r>
            <a:r>
              <a:rPr lang="en-US" dirty="0" err="1"/>
              <a:t>newdata</a:t>
            </a:r>
            <a:r>
              <a:rPr lang="en-US" dirty="0"/>
              <a:t>))</a:t>
            </a:r>
          </a:p>
          <a:p>
            <a:r>
              <a:rPr lang="en-US" dirty="0" err="1"/>
              <a:t>out$score</a:t>
            </a:r>
            <a:r>
              <a:rPr lang="en-US" dirty="0"/>
              <a:t>  = </a:t>
            </a:r>
            <a:r>
              <a:rPr lang="en-US" dirty="0" err="1"/>
              <a:t>out$probs</a:t>
            </a:r>
            <a:r>
              <a:rPr lang="en-US" dirty="0"/>
              <a:t> * </a:t>
            </a:r>
            <a:r>
              <a:rPr lang="en-US" dirty="0" err="1"/>
              <a:t>out$amount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Show results</a:t>
            </a:r>
          </a:p>
          <a:p>
            <a:r>
              <a:rPr lang="en-US" dirty="0"/>
              <a:t>print(head(out))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Who is likely to be worth more than 5 EUR?</a:t>
            </a:r>
          </a:p>
          <a:p>
            <a:r>
              <a:rPr lang="en-US" dirty="0"/>
              <a:t>z = which(</a:t>
            </a:r>
            <a:r>
              <a:rPr lang="en-US" dirty="0" err="1"/>
              <a:t>out$score</a:t>
            </a:r>
            <a:r>
              <a:rPr lang="en-US" dirty="0"/>
              <a:t> &gt; 5)</a:t>
            </a:r>
          </a:p>
          <a:p>
            <a:r>
              <a:rPr lang="en-US" dirty="0"/>
              <a:t>print(length(z))</a:t>
            </a:r>
            <a:endParaRPr lang="fr-B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Complete </a:t>
            </a:r>
            <a:r>
              <a:rPr lang="fr-FR" dirty="0" err="1"/>
              <a:t>scoring</a:t>
            </a:r>
            <a:r>
              <a:rPr lang="fr-FR" dirty="0"/>
              <a:t> model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53</a:t>
            </a:fld>
            <a:endParaRPr lang="fr-BE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That’s all folks 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6815138" algn="l"/>
              </a:tabLst>
            </a:pPr>
            <a:r>
              <a:rPr lang="en-US" dirty="0"/>
              <a:t>Discrete choice</a:t>
            </a:r>
          </a:p>
          <a:p>
            <a:pPr lvl="1">
              <a:tabLst>
                <a:tab pos="6815138" algn="l"/>
              </a:tabLst>
            </a:pPr>
            <a:r>
              <a:rPr lang="en-US" dirty="0" err="1"/>
              <a:t>Logit</a:t>
            </a:r>
            <a:r>
              <a:rPr lang="en-US" dirty="0"/>
              <a:t> / </a:t>
            </a:r>
            <a:r>
              <a:rPr lang="en-US" dirty="0" err="1"/>
              <a:t>Probit</a:t>
            </a:r>
            <a:endParaRPr lang="en-US" dirty="0"/>
          </a:p>
          <a:p>
            <a:pPr>
              <a:tabLst>
                <a:tab pos="6815138" algn="l"/>
              </a:tabLst>
            </a:pPr>
            <a:endParaRPr lang="en-US" dirty="0"/>
          </a:p>
          <a:p>
            <a:pPr>
              <a:tabLst>
                <a:tab pos="6815138" algn="l"/>
              </a:tabLst>
            </a:pPr>
            <a:r>
              <a:rPr lang="en-US" dirty="0"/>
              <a:t>Multinomial discrete choice (brand choice)</a:t>
            </a:r>
          </a:p>
          <a:p>
            <a:pPr lvl="1">
              <a:tabLst>
                <a:tab pos="6815138" algn="l"/>
              </a:tabLst>
            </a:pPr>
            <a:r>
              <a:rPr lang="en-US" dirty="0"/>
              <a:t>Multinomial </a:t>
            </a:r>
            <a:r>
              <a:rPr lang="en-US" dirty="0" err="1"/>
              <a:t>logit</a:t>
            </a:r>
            <a:r>
              <a:rPr lang="en-US" dirty="0"/>
              <a:t> / Multinomial </a:t>
            </a:r>
            <a:r>
              <a:rPr lang="en-US" dirty="0" err="1"/>
              <a:t>probit</a:t>
            </a:r>
            <a:endParaRPr lang="en-US" dirty="0"/>
          </a:p>
          <a:p>
            <a:pPr>
              <a:tabLst>
                <a:tab pos="6815138" algn="l"/>
              </a:tabLst>
            </a:pPr>
            <a:endParaRPr lang="en-US" dirty="0"/>
          </a:p>
          <a:p>
            <a:pPr>
              <a:tabLst>
                <a:tab pos="6815138" algn="l"/>
              </a:tabLst>
            </a:pPr>
            <a:r>
              <a:rPr lang="en-US" dirty="0"/>
              <a:t>Continuous</a:t>
            </a:r>
          </a:p>
          <a:p>
            <a:pPr lvl="1">
              <a:tabLst>
                <a:tab pos="6815138" algn="l"/>
              </a:tabLst>
            </a:pPr>
            <a:r>
              <a:rPr lang="en-US" dirty="0">
                <a:sym typeface="Wingdings 3"/>
              </a:rPr>
              <a:t>Linear and nonlinear regression</a:t>
            </a:r>
          </a:p>
          <a:p>
            <a:pPr>
              <a:tabLst>
                <a:tab pos="6815138" algn="l"/>
              </a:tabLst>
            </a:pPr>
            <a:endParaRPr lang="en-US" dirty="0">
              <a:sym typeface="Wingdings 3"/>
            </a:endParaRPr>
          </a:p>
          <a:p>
            <a:pPr>
              <a:tabLst>
                <a:tab pos="6815138" algn="l"/>
              </a:tabLst>
            </a:pPr>
            <a:r>
              <a:rPr lang="en-US" dirty="0">
                <a:sym typeface="Wingdings 3"/>
              </a:rPr>
              <a:t>Discrete-continuous</a:t>
            </a:r>
          </a:p>
          <a:p>
            <a:pPr lvl="1">
              <a:tabLst>
                <a:tab pos="6815138" algn="l"/>
              </a:tabLst>
            </a:pPr>
            <a:r>
              <a:rPr lang="en-US" dirty="0" err="1">
                <a:sym typeface="Wingdings 3"/>
              </a:rPr>
              <a:t>Tobit</a:t>
            </a:r>
            <a:r>
              <a:rPr lang="en-US" dirty="0">
                <a:sym typeface="Wingdings 3"/>
              </a:rPr>
              <a:t> II model</a:t>
            </a:r>
          </a:p>
          <a:p>
            <a:pPr lvl="1">
              <a:tabLst>
                <a:tab pos="6815138" algn="l"/>
              </a:tabLst>
            </a:pPr>
            <a:r>
              <a:rPr lang="en-US" dirty="0" err="1">
                <a:sym typeface="Wingdings 3"/>
              </a:rPr>
              <a:t>Logit</a:t>
            </a:r>
            <a:r>
              <a:rPr lang="en-US" dirty="0">
                <a:sym typeface="Wingdings 3"/>
              </a:rPr>
              <a:t> + 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</a:t>
            </a:fld>
            <a:endParaRPr lang="fr-B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pitfalls in scoring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4596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26D7EF-F2D0-4AB3-92EA-5808C63C2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Calibration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00FB17-6080-4349-86D3-37BD2A4C9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#1 – Calibration</a:t>
            </a:r>
          </a:p>
          <a:p>
            <a:pPr lvl="1"/>
            <a:r>
              <a:rPr lang="en-US" dirty="0"/>
              <a:t>You calibrate the model on a dataset where both the </a:t>
            </a:r>
            <a:r>
              <a:rPr lang="en-US" b="1" dirty="0"/>
              <a:t>predictors</a:t>
            </a:r>
            <a:r>
              <a:rPr lang="en-US" dirty="0"/>
              <a:t> and the </a:t>
            </a:r>
            <a:r>
              <a:rPr lang="en-US" b="1" dirty="0"/>
              <a:t>target variable </a:t>
            </a:r>
            <a:r>
              <a:rPr lang="en-US" dirty="0"/>
              <a:t>are observed</a:t>
            </a:r>
          </a:p>
          <a:p>
            <a:endParaRPr lang="en-US" dirty="0"/>
          </a:p>
          <a:p>
            <a:r>
              <a:rPr lang="en-US" dirty="0"/>
              <a:t>Phase #2 – Application, deployment, predictions </a:t>
            </a:r>
          </a:p>
          <a:p>
            <a:pPr lvl="1"/>
            <a:r>
              <a:rPr lang="en-US" dirty="0"/>
              <a:t>You apply the model to a </a:t>
            </a:r>
            <a:r>
              <a:rPr lang="en-US" b="1" dirty="0"/>
              <a:t>new</a:t>
            </a:r>
            <a:r>
              <a:rPr lang="en-US" dirty="0"/>
              <a:t> dataset where only the predictors are known, and the target variable is not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F0235-F13F-4D6D-B737-8F81EA17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18881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204C-4136-4599-B3AB-57760696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C67C9-6CB1-4FC3-97D4-49720C7E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9</a:t>
            </a:fld>
            <a:endParaRPr lang="fr-B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574407-FB39-4766-9A6D-15476DD9D496}"/>
              </a:ext>
            </a:extLst>
          </p:cNvPr>
          <p:cNvCxnSpPr>
            <a:cxnSpLocks/>
          </p:cNvCxnSpPr>
          <p:nvPr/>
        </p:nvCxnSpPr>
        <p:spPr>
          <a:xfrm>
            <a:off x="2144688" y="5445224"/>
            <a:ext cx="5616624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64B641-2978-42FB-9101-42E4F448762C}"/>
              </a:ext>
            </a:extLst>
          </p:cNvPr>
          <p:cNvSpPr txBox="1"/>
          <p:nvPr/>
        </p:nvSpPr>
        <p:spPr>
          <a:xfrm>
            <a:off x="4570524" y="544522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otham" panose="02000804030000020004" pitchFamily="50" charset="0"/>
              </a:rPr>
              <a:t>TIME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1470F-D331-4A51-8210-2B3916CCB232}"/>
              </a:ext>
            </a:extLst>
          </p:cNvPr>
          <p:cNvSpPr/>
          <p:nvPr/>
        </p:nvSpPr>
        <p:spPr>
          <a:xfrm>
            <a:off x="2432720" y="2132856"/>
            <a:ext cx="3600400" cy="122412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Gotham" panose="02000804030000020004" pitchFamily="50" charset="0"/>
              </a:rPr>
              <a:t>PREDICTORS</a:t>
            </a:r>
            <a:endParaRPr lang="fr-FR" dirty="0">
              <a:latin typeface="Gotham" panose="02000804030000020004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E570A-39CB-4807-BD2C-04175A09D513}"/>
              </a:ext>
            </a:extLst>
          </p:cNvPr>
          <p:cNvSpPr/>
          <p:nvPr/>
        </p:nvSpPr>
        <p:spPr>
          <a:xfrm>
            <a:off x="2432720" y="3429001"/>
            <a:ext cx="3600400" cy="122412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1A467D-5E60-4DD9-BE12-9E8405332C3C}"/>
              </a:ext>
            </a:extLst>
          </p:cNvPr>
          <p:cNvCxnSpPr>
            <a:cxnSpLocks/>
          </p:cNvCxnSpPr>
          <p:nvPr/>
        </p:nvCxnSpPr>
        <p:spPr>
          <a:xfrm flipV="1">
            <a:off x="2072680" y="1529079"/>
            <a:ext cx="0" cy="377212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320DC9-7BAE-4FCE-8C83-971E6D79FC6A}"/>
              </a:ext>
            </a:extLst>
          </p:cNvPr>
          <p:cNvSpPr txBox="1"/>
          <p:nvPr/>
        </p:nvSpPr>
        <p:spPr>
          <a:xfrm rot="16200000">
            <a:off x="976258" y="3230476"/>
            <a:ext cx="167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otham" panose="02000804030000020004" pitchFamily="50" charset="0"/>
              </a:rPr>
              <a:t>CUSTOMERS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DAAED1-78DF-46B8-9045-72D41AA2C53B}"/>
              </a:ext>
            </a:extLst>
          </p:cNvPr>
          <p:cNvGrpSpPr/>
          <p:nvPr/>
        </p:nvGrpSpPr>
        <p:grpSpPr>
          <a:xfrm>
            <a:off x="5615924" y="2132856"/>
            <a:ext cx="1641332" cy="1224123"/>
            <a:chOff x="5615924" y="2132856"/>
            <a:chExt cx="1641332" cy="12241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A5E409-C8BA-4AB9-AE93-5DDD2E1E64F2}"/>
                </a:ext>
              </a:extLst>
            </p:cNvPr>
            <p:cNvSpPr/>
            <p:nvPr/>
          </p:nvSpPr>
          <p:spPr>
            <a:xfrm>
              <a:off x="6105128" y="2132856"/>
              <a:ext cx="1152128" cy="122412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50B16969-A276-4E3D-9029-03182C4DBD5B}"/>
                </a:ext>
              </a:extLst>
            </p:cNvPr>
            <p:cNvSpPr/>
            <p:nvPr/>
          </p:nvSpPr>
          <p:spPr>
            <a:xfrm>
              <a:off x="5615924" y="2536833"/>
              <a:ext cx="978408" cy="484632"/>
            </a:xfrm>
            <a:prstGeom prst="rightArrow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202924-277E-4E84-B59E-8CEDC38E441C}"/>
              </a:ext>
            </a:extLst>
          </p:cNvPr>
          <p:cNvGrpSpPr/>
          <p:nvPr/>
        </p:nvGrpSpPr>
        <p:grpSpPr>
          <a:xfrm>
            <a:off x="5543916" y="3429001"/>
            <a:ext cx="1713340" cy="1224123"/>
            <a:chOff x="5543916" y="3429001"/>
            <a:chExt cx="1713340" cy="12241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4B1165-E8E5-4AC2-9B5D-CD8B674D303D}"/>
                </a:ext>
              </a:extLst>
            </p:cNvPr>
            <p:cNvSpPr/>
            <p:nvPr/>
          </p:nvSpPr>
          <p:spPr>
            <a:xfrm>
              <a:off x="6105128" y="3429001"/>
              <a:ext cx="1152128" cy="122412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>
                  <a:solidFill>
                    <a:srgbClr val="8C3836"/>
                  </a:solidFill>
                </a:rPr>
                <a:t>?</a:t>
              </a:r>
              <a:endParaRPr lang="fr-FR" dirty="0">
                <a:solidFill>
                  <a:srgbClr val="8C3836"/>
                </a:solidFill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01DD9454-EA1C-4F80-A55A-F306B4D47BFC}"/>
                </a:ext>
              </a:extLst>
            </p:cNvPr>
            <p:cNvSpPr/>
            <p:nvPr/>
          </p:nvSpPr>
          <p:spPr>
            <a:xfrm>
              <a:off x="5543916" y="3798746"/>
              <a:ext cx="978408" cy="484632"/>
            </a:xfrm>
            <a:prstGeom prst="rightArrow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233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Slide mod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model</Template>
  <TotalTime>2902</TotalTime>
  <Words>2489</Words>
  <Application>Microsoft Office PowerPoint</Application>
  <PresentationFormat>A4 Paper (210x297 mm)</PresentationFormat>
  <Paragraphs>472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Calibri</vt:lpstr>
      <vt:lpstr>Times New Roman</vt:lpstr>
      <vt:lpstr>Arial</vt:lpstr>
      <vt:lpstr>Gotham Medium</vt:lpstr>
      <vt:lpstr>Code New Roman</vt:lpstr>
      <vt:lpstr>Courier New</vt:lpstr>
      <vt:lpstr>Gotham Book</vt:lpstr>
      <vt:lpstr>Gotham</vt:lpstr>
      <vt:lpstr>Slide model</vt:lpstr>
      <vt:lpstr>Marketing Analytics</vt:lpstr>
      <vt:lpstr>Agenda</vt:lpstr>
      <vt:lpstr>Predictive modeling</vt:lpstr>
      <vt:lpstr>Predictive modeling</vt:lpstr>
      <vt:lpstr>Some vocabulary</vt:lpstr>
      <vt:lpstr>Models</vt:lpstr>
      <vt:lpstr>CALIBRATION</vt:lpstr>
      <vt:lpstr>Calibration</vt:lpstr>
      <vt:lpstr>Academic case</vt:lpstr>
      <vt:lpstr>Data imputation (e.g., satisfaction survey)</vt:lpstr>
      <vt:lpstr>Moving window (e.g., econometrics)</vt:lpstr>
      <vt:lpstr>Most realistic case</vt:lpstr>
      <vt:lpstr>Nasty cases</vt:lpstr>
      <vt:lpstr>Logit model</vt:lpstr>
      <vt:lpstr>Logit model</vt:lpstr>
      <vt:lpstr>Logit model</vt:lpstr>
      <vt:lpstr>Logit model</vt:lpstr>
      <vt:lpstr>Logit model</vt:lpstr>
      <vt:lpstr>Do we care about p-values?</vt:lpstr>
      <vt:lpstr>Example</vt:lpstr>
      <vt:lpstr>Example</vt:lpstr>
      <vt:lpstr>Example (binary choices)</vt:lpstr>
      <vt:lpstr>Logit model</vt:lpstr>
      <vt:lpstr>Logit model</vt:lpstr>
      <vt:lpstr>Transforming data</vt:lpstr>
      <vt:lpstr>Recency</vt:lpstr>
      <vt:lpstr>Recency, log(Recency)</vt:lpstr>
      <vt:lpstr>Can we really do that?</vt:lpstr>
      <vt:lpstr>Frequency vs. log(Frequency)</vt:lpstr>
      <vt:lpstr>Interaction terms</vt:lpstr>
      <vt:lpstr>Feature engineering</vt:lpstr>
      <vt:lpstr>Transforming data</vt:lpstr>
      <vt:lpstr>Logit model</vt:lpstr>
      <vt:lpstr>Transforming data</vt:lpstr>
      <vt:lpstr>The simple solution to multicollinearity</vt:lpstr>
      <vt:lpstr>What solutions?</vt:lpstr>
      <vt:lpstr>Linear Regression</vt:lpstr>
      <vt:lpstr>Linear regression</vt:lpstr>
      <vt:lpstr>Linear regression</vt:lpstr>
      <vt:lpstr>Results</vt:lpstr>
      <vt:lpstr>Plot</vt:lpstr>
      <vt:lpstr>Log-log model</vt:lpstr>
      <vt:lpstr>Plot</vt:lpstr>
      <vt:lpstr>Scoring</vt:lpstr>
      <vt:lpstr>Score</vt:lpstr>
      <vt:lpstr>Score</vt:lpstr>
      <vt:lpstr>Example of score</vt:lpstr>
      <vt:lpstr>Score class</vt:lpstr>
      <vt:lpstr>Example of score classes</vt:lpstr>
      <vt:lpstr>Complete scoring model</vt:lpstr>
      <vt:lpstr>Complete scoring model</vt:lpstr>
      <vt:lpstr>Complete scoring model</vt:lpstr>
      <vt:lpstr>Complete scoring model</vt:lpstr>
      <vt:lpstr>That’s all folks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Arnaud De Bruyn</dc:creator>
  <cp:lastModifiedBy>Arnaud De Bruyn</cp:lastModifiedBy>
  <cp:revision>64</cp:revision>
  <dcterms:created xsi:type="dcterms:W3CDTF">2015-01-09T07:44:21Z</dcterms:created>
  <dcterms:modified xsi:type="dcterms:W3CDTF">2020-10-04T08:55:02Z</dcterms:modified>
</cp:coreProperties>
</file>